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7" r:id="rId6"/>
    <p:sldId id="268" r:id="rId7"/>
    <p:sldId id="269" r:id="rId8"/>
    <p:sldId id="270" r:id="rId9"/>
    <p:sldId id="264" r:id="rId10"/>
    <p:sldId id="266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C6D9F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265" autoAdjust="0"/>
    <p:restoredTop sz="94654" autoAdjust="0"/>
  </p:normalViewPr>
  <p:slideViewPr>
    <p:cSldViewPr>
      <p:cViewPr>
        <p:scale>
          <a:sx n="100" d="100"/>
          <a:sy n="100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ack-chb-red-b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85794"/>
            <a:ext cx="9144000" cy="60944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2200265"/>
            <a:ext cx="9144000" cy="72008"/>
          </a:xfrm>
          <a:prstGeom prst="rect">
            <a:avLst/>
          </a:prstGeom>
          <a:gradFill flip="none" rotWithShape="1">
            <a:gsLst>
              <a:gs pos="16000">
                <a:srgbClr val="657CA9"/>
              </a:gs>
              <a:gs pos="0">
                <a:srgbClr val="002060"/>
              </a:gs>
              <a:gs pos="100000">
                <a:srgbClr val="C41F21"/>
              </a:gs>
              <a:gs pos="37000">
                <a:srgbClr val="C00000"/>
              </a:gs>
              <a:gs pos="1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2214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Значение качества и достоверности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медицинской статистической информации для здравоохранения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6182" y="653893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Крень Е. В. 2017 г. </a:t>
            </a:r>
          </a:p>
        </p:txBody>
      </p:sp>
      <p:pic>
        <p:nvPicPr>
          <p:cNvPr id="1026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6250793"/>
            <a:ext cx="1214414" cy="607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661960" y="4538670"/>
            <a:ext cx="1571636" cy="64294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5</a:t>
            </a:r>
            <a:r>
              <a:rPr lang="ru-RU" sz="1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показателей Минздрава России: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6" y="-57173"/>
            <a:ext cx="9001156" cy="642941"/>
          </a:xfrm>
        </p:spPr>
        <p:txBody>
          <a:bodyPr>
            <a:normAutofit fontScale="90000"/>
          </a:bodyPr>
          <a:lstStyle/>
          <a:p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Указы Президента Российской федерации от 7 мая 2012 г. 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04478"/>
            <a:ext cx="9144000" cy="72008"/>
          </a:xfrm>
          <a:prstGeom prst="rect">
            <a:avLst/>
          </a:prstGeom>
          <a:gradFill flip="none" rotWithShape="1">
            <a:gsLst>
              <a:gs pos="16000">
                <a:srgbClr val="657CA9"/>
              </a:gs>
              <a:gs pos="0">
                <a:srgbClr val="002060"/>
              </a:gs>
              <a:gs pos="100000">
                <a:srgbClr val="C41F21"/>
              </a:gs>
              <a:gs pos="37000">
                <a:srgbClr val="C00000"/>
              </a:gs>
              <a:gs pos="1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0" y="614347"/>
            <a:ext cx="864396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Указ Президента Российской Федерации от 7 мая 2012 г. </a:t>
            </a:r>
            <a:br>
              <a:rPr lang="ru-RU" sz="1600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№ 597 «О мероприятиях по реализации государственной социальной политики»</a:t>
            </a:r>
            <a:endParaRPr lang="ru-RU" sz="1600" dirty="0" smtClean="0">
              <a:latin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2133583" y="1171561"/>
            <a:ext cx="571504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0050" algn="l"/>
              </a:tabLst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Средняя заработная плата врачей и работников медицинских организаций, имеющих высшее медицинское (фармацевтическое) или иное высшее образование, предоставляющих медицинские услуги (обеспечивающих предоставление медицинских услуг) </a:t>
            </a:r>
            <a:b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от средней заработной платы в соответствующем регионе;</a:t>
            </a:r>
            <a:endParaRPr kumimoji="0" lang="ru-RU" sz="12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0050" algn="l"/>
              </a:tabLst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Средняя заработная плата среднего медицинского (фармацевтического) персонала (</a:t>
            </a:r>
            <a:r>
              <a:rPr kumimoji="0" lang="ru-RU" sz="1200" b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персонала</a:t>
            </a: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обеспечивающего условия для предоставления медицинских услуг) от средней заработной платы в соответствующем регионе;</a:t>
            </a:r>
            <a:endParaRPr kumimoji="0" lang="ru-RU" sz="12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0050" algn="l"/>
              </a:tabLst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Средняя заработная плата младшего медицинского персонала (</a:t>
            </a:r>
            <a:r>
              <a:rPr kumimoji="0" lang="ru-RU" sz="1200" b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персонала</a:t>
            </a: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обеспечивающего условия для предоставления медицинских услуг) от средней заработной платы </a:t>
            </a:r>
            <a:b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соответствующем регионе.</a:t>
            </a:r>
            <a:endParaRPr kumimoji="0" lang="ru-RU" sz="12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-28575" y="3627956"/>
            <a:ext cx="8429588" cy="55399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Указ Президента Российской Федерации от 7 мая 2012 г. № 598 </a:t>
            </a:r>
            <a:br>
              <a:rPr lang="ru-RU" sz="1500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500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«О совершенствовании государственной политики в сфере здравоохранения»</a:t>
            </a: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2209783" y="4214818"/>
            <a:ext cx="57150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Смертность от болезней системы кровообращения</a:t>
            </a:r>
            <a:endParaRPr kumimoji="0" lang="ru-RU" sz="12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Смертность от новообразований</a:t>
            </a:r>
            <a:endParaRPr kumimoji="0" lang="ru-RU" sz="12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Смертность от туберкулеза</a:t>
            </a:r>
            <a:endParaRPr kumimoji="0" lang="ru-RU" sz="12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Смертность от ДТП</a:t>
            </a:r>
            <a:endParaRPr kumimoji="0" lang="ru-RU" sz="12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200" b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Младенческая</a:t>
            </a:r>
            <a:r>
              <a:rPr kumimoji="0" lang="en-US" sz="12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смертность</a:t>
            </a:r>
            <a:endParaRPr kumimoji="0" lang="en-US" sz="12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 rot="10800000" flipV="1">
            <a:off x="-38100" y="5210188"/>
            <a:ext cx="8429652" cy="55399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Указ Президента Российской Федерации от 7 мая 2012 г. № 606 «О мерах </a:t>
            </a:r>
            <a:br>
              <a:rPr lang="ru-RU" sz="1500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500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по реализации демографической политики Российской Федерации»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247884" y="583884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Ожидаемая продолжительность </a:t>
            </a: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жизни 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42910" y="1647813"/>
            <a:ext cx="1500198" cy="78581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lang="ru-RU" sz="12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показателя Минздрава России: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33350" y="4119568"/>
            <a:ext cx="1366846" cy="45244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Всего </a:t>
            </a:r>
            <a:r>
              <a:rPr lang="ru-RU" sz="1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6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показателей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33350" y="5748354"/>
            <a:ext cx="1295378" cy="46672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Всего </a:t>
            </a:r>
            <a:r>
              <a:rPr lang="ru-RU" sz="1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показателя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42910" y="6186507"/>
            <a:ext cx="1571636" cy="642918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1 </a:t>
            </a:r>
            <a:r>
              <a:rPr lang="ru-RU" sz="12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показатель Минздрава России: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858148" y="1214422"/>
            <a:ext cx="1285852" cy="50578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Всего</a:t>
            </a:r>
            <a:endParaRPr lang="en-US" sz="15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по</a:t>
            </a:r>
            <a:r>
              <a:rPr lang="en-US" sz="1500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1500" dirty="0" err="1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указам</a:t>
            </a:r>
            <a:r>
              <a:rPr lang="en-US" sz="1500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1500" dirty="0" err="1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Президента</a:t>
            </a:r>
            <a:r>
              <a:rPr lang="en-US" sz="1500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1500" dirty="0" err="1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России</a:t>
            </a:r>
            <a:endParaRPr lang="en-US" sz="15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от</a:t>
            </a:r>
            <a:r>
              <a:rPr lang="en-US" sz="1500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7 </a:t>
            </a:r>
            <a:r>
              <a:rPr lang="en-US" sz="1500" dirty="0" err="1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мая</a:t>
            </a:r>
            <a:r>
              <a:rPr lang="en-US" sz="1500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2012 г.</a:t>
            </a:r>
            <a:endParaRPr lang="en-US" sz="15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№ 596-606</a:t>
            </a:r>
            <a:endParaRPr lang="en-US" sz="15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51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dirty="0" err="1" smtClean="0">
                <a:solidFill>
                  <a:srgbClr val="001F5F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показатель</a:t>
            </a:r>
            <a:endParaRPr lang="en-US" sz="15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33350" y="1209662"/>
            <a:ext cx="1366816" cy="50482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Всего </a:t>
            </a:r>
            <a:r>
              <a:rPr lang="ru-RU" sz="1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15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показателей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2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328855"/>
            <a:ext cx="8286808" cy="1643074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Arial" pitchFamily="34" charset="0"/>
                <a:cs typeface="Arial" pitchFamily="34" charset="0"/>
              </a:rPr>
              <a:t>Спасибо </a:t>
            </a:r>
            <a:br>
              <a:rPr lang="ru-RU" sz="8000" dirty="0" smtClean="0">
                <a:latin typeface="Arial" pitchFamily="34" charset="0"/>
                <a:cs typeface="Arial" pitchFamily="34" charset="0"/>
              </a:rPr>
            </a:br>
            <a:r>
              <a:rPr lang="ru-RU" sz="8000" dirty="0" smtClean="0">
                <a:latin typeface="Arial" pitchFamily="34" charset="0"/>
                <a:cs typeface="Arial" pitchFamily="34" charset="0"/>
              </a:rPr>
              <a:t>за внимание!</a:t>
            </a:r>
            <a:endParaRPr lang="ru-RU" sz="8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2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8072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Медицинская статистика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gradFill flip="none" rotWithShape="1">
            <a:gsLst>
              <a:gs pos="16000">
                <a:srgbClr val="657CA9"/>
              </a:gs>
              <a:gs pos="0">
                <a:srgbClr val="002060"/>
              </a:gs>
              <a:gs pos="100000">
                <a:srgbClr val="C41F21"/>
              </a:gs>
              <a:gs pos="37000">
                <a:srgbClr val="C00000"/>
              </a:gs>
              <a:gs pos="1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4080973"/>
            <a:ext cx="8928992" cy="178510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Статистика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здравоохранения –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совокупность количественных сведений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ресурсах здравоохранения,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лечебной,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профилактической, организационной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деятельности медицинских организаций,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качестве оказания медицинской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помощи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196752"/>
            <a:ext cx="8928992" cy="26930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500" b="1" dirty="0">
                <a:latin typeface="Arial" pitchFamily="34" charset="0"/>
                <a:cs typeface="Arial" pitchFamily="34" charset="0"/>
              </a:rPr>
              <a:t>Статистика здоровья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совокупность количественных сведений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 состоянии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здоровья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человека, групп или всего населения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Статистика 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здоровья включает</a:t>
            </a: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indent="-342900">
              <a:buFont typeface="Arial" pitchFamily="34" charset="0"/>
              <a:buChar char="‒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статистику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заболеваемости (амбулаторно-поликлинической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госпитальной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 marL="342900" indent="-342900">
              <a:buFont typeface="Arial" pitchFamily="34" charset="0"/>
              <a:buChar char="‒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статистику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смертности.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5951021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i="1" dirty="0">
                <a:latin typeface="Arial" pitchFamily="34" charset="0"/>
                <a:cs typeface="Arial" pitchFamily="34" charset="0"/>
              </a:rPr>
              <a:t>Медицинская статистика изучает также некоторые показатели демографической статистики (рождаемость, смертность и т.д.)</a:t>
            </a:r>
          </a:p>
        </p:txBody>
      </p:sp>
      <p:pic>
        <p:nvPicPr>
          <p:cNvPr id="10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2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0020" y="56671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Медицинская статистика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основана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на единичной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причине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593106"/>
            <a:ext cx="8143932" cy="1693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Статистика заболеваемости – на </a:t>
            </a:r>
            <a:r>
              <a:rPr lang="ru-RU" sz="2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«основном состоянии»</a:t>
            </a:r>
            <a:r>
              <a:rPr lang="ru-RU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качестве которого </a:t>
            </a: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должно </a:t>
            </a:r>
            <a:r>
              <a:rPr lang="ru-RU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быть указано </a:t>
            </a:r>
            <a:r>
              <a:rPr lang="ru-RU" sz="2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только одно </a:t>
            </a:r>
            <a:r>
              <a:rPr lang="ru-RU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заболевание </a:t>
            </a:r>
            <a:r>
              <a:rPr lang="ru-RU" sz="2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(МКБ-10, </a:t>
            </a:r>
            <a:r>
              <a:rPr lang="ru-RU" sz="2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том </a:t>
            </a:r>
            <a:r>
              <a:rPr lang="ru-RU" sz="2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2, стр. 107)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4678226"/>
            <a:ext cx="8143932" cy="14654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Статистика смертности – на </a:t>
            </a:r>
            <a:r>
              <a:rPr lang="ru-RU" sz="2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первоначальной причине смерти</a:t>
            </a:r>
            <a:r>
              <a:rPr lang="ru-RU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(МКБ-10, том 2, стр. 34)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04" y="2618149"/>
            <a:ext cx="5854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!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503" y="4552383"/>
            <a:ext cx="5854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!</a:t>
            </a:r>
            <a:endParaRPr lang="ru-RU" sz="9600" dirty="0">
              <a:solidFill>
                <a:srgbClr val="C00000"/>
              </a:solidFill>
            </a:endParaRPr>
          </a:p>
        </p:txBody>
      </p:sp>
      <p:pic>
        <p:nvPicPr>
          <p:cNvPr id="8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2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5154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8072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Основные задачи, 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стоящие перед медицинской статистикой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gradFill flip="none" rotWithShape="1">
            <a:gsLst>
              <a:gs pos="16000">
                <a:srgbClr val="657CA9"/>
              </a:gs>
              <a:gs pos="0">
                <a:srgbClr val="002060"/>
              </a:gs>
              <a:gs pos="100000">
                <a:srgbClr val="C41F21"/>
              </a:gs>
              <a:gs pos="37000">
                <a:srgbClr val="C00000"/>
              </a:gs>
              <a:gs pos="1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0" y="1214422"/>
          <a:ext cx="9144000" cy="5400040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9144000"/>
              </a:tblGrid>
              <a:tr h="370840">
                <a:tc>
                  <a:txBody>
                    <a:bodyPr/>
                    <a:lstStyle/>
                    <a:p>
                      <a:pPr marL="266700" marR="0" indent="-2667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1. </a:t>
                      </a:r>
                      <a:r>
                        <a:rPr lang="ru-RU" b="0" dirty="0" smtClean="0">
                          <a:latin typeface="Arial" pitchFamily="34" charset="0"/>
                          <a:cs typeface="Arial" pitchFamily="34" charset="0"/>
                        </a:rPr>
                        <a:t>Организация единого подхода к сбору и обработке медико-статистической   информации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66700" marR="0" indent="-2667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2.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Оптимизация и сокращение учетных и отчетных форм медицинской документации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66700" marR="0" indent="-2667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3.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Обеспечение качества и достоверности сведений в учетной и отчетной документации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66700" marR="0" indent="-2667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4.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Анализ медико-статистической информации о состоянии здоровья населения </a:t>
                      </a:r>
                      <a:b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 деятельности различных типов медицинских организаций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66700" marR="0" indent="-2667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5.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Организация обучения медицинских работников по вопросам медицинской статистики и международной классификации болезней 10-го пересмотра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6.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Обеспечение медико-статистической информацией руководителей всех уровней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66700" marR="0" indent="-2667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7.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Подготовка статистических материалов, аналитических обзоров </a:t>
                      </a:r>
                      <a:b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и официальных докладов о деятельности медицинских организаций, </a:t>
                      </a:r>
                      <a:b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а также о состоянии здоровья населения и влияющих на него факторах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66700" marR="0" indent="-2667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8.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 Разработка и внедрение новых технологий обработки медико-статистических данных в работу подразделений медицинской статистики с использованием современных компьютерных технологий и телекоммуникационных связей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5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2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8072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Служба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медицинской статистики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gradFill flip="none" rotWithShape="1">
            <a:gsLst>
              <a:gs pos="16000">
                <a:srgbClr val="657CA9"/>
              </a:gs>
              <a:gs pos="0">
                <a:srgbClr val="002060"/>
              </a:gs>
              <a:gs pos="100000">
                <a:srgbClr val="C41F21"/>
              </a:gs>
              <a:gs pos="37000">
                <a:srgbClr val="C00000"/>
              </a:gs>
              <a:gs pos="1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976823"/>
            <a:ext cx="8786874" cy="132343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Неправильно оформленная врачом-статистиком или медицинским статистиком учетная медицинская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документация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может быть принята в статистическую разработку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должна быть возвращена врачу для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переоформления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293143"/>
            <a:ext cx="87849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Служба медицинской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статистики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МО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представлена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врачами-статистиками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медицинскими</a:t>
            </a:r>
            <a:r>
              <a:rPr lang="en-US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статистиками 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со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средним медицинским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образованием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071810"/>
            <a:ext cx="278608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Обязанности</a:t>
            </a:r>
            <a:endParaRPr lang="ru-RU" sz="28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8531" y="2738432"/>
            <a:ext cx="5429288" cy="1785104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Контроль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за ведением первичной учетной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медицинской документации 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формирование отчетности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федерального 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отраслевого статистического наблюдения</a:t>
            </a:r>
            <a:endParaRPr lang="ru-RU" sz="2200" dirty="0"/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1071538" y="3643314"/>
            <a:ext cx="1928826" cy="357190"/>
          </a:xfrm>
          <a:prstGeom prst="stripedRightArrow">
            <a:avLst>
              <a:gd name="adj1" fmla="val 49999"/>
              <a:gd name="adj2" fmla="val 50000"/>
            </a:avLst>
          </a:prstGeom>
          <a:solidFill>
            <a:srgbClr val="0066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2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80729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Статистика амбулаторно-поликлинической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заболеваемости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gradFill flip="none" rotWithShape="1">
            <a:gsLst>
              <a:gs pos="16000">
                <a:srgbClr val="657CA9"/>
              </a:gs>
              <a:gs pos="0">
                <a:srgbClr val="002060"/>
              </a:gs>
              <a:gs pos="100000">
                <a:srgbClr val="C41F21"/>
              </a:gs>
              <a:gs pos="37000">
                <a:srgbClr val="C00000"/>
              </a:gs>
              <a:gs pos="1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232972"/>
            <a:ext cx="87849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Качество и достоверность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статистики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амбулаторно-поликлинической заболеваемости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зависит от правильности заполнения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следующей первичной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медицинской документации: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09929" y="2860921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учетная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форма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№ 025-1/у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Талон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пациента,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получающего медицинскую помощь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амбулаторных условиях»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09929" y="4797152"/>
            <a:ext cx="55007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учетная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форма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№ 025/у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«Медицинская карта пациента,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получающего медицинскую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помощь в амбулаторных условиях»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805" b="10042"/>
          <a:stretch/>
        </p:blipFill>
        <p:spPr>
          <a:xfrm>
            <a:off x="179512" y="2564904"/>
            <a:ext cx="3018753" cy="17316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36" b="51735"/>
          <a:stretch/>
        </p:blipFill>
        <p:spPr>
          <a:xfrm>
            <a:off x="259944" y="4604553"/>
            <a:ext cx="2857885" cy="1848783"/>
          </a:xfrm>
          <a:prstGeom prst="rect">
            <a:avLst/>
          </a:prstGeom>
        </p:spPr>
      </p:pic>
      <p:pic>
        <p:nvPicPr>
          <p:cNvPr id="12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6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80729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Статистика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госпитальной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заболеваемости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gradFill flip="none" rotWithShape="1">
            <a:gsLst>
              <a:gs pos="16000">
                <a:srgbClr val="657CA9"/>
              </a:gs>
              <a:gs pos="0">
                <a:srgbClr val="002060"/>
              </a:gs>
              <a:gs pos="100000">
                <a:srgbClr val="C41F21"/>
              </a:gs>
              <a:gs pos="37000">
                <a:srgbClr val="C00000"/>
              </a:gs>
              <a:gs pos="1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9172" y="1232972"/>
            <a:ext cx="87153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Качество и достоверность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статистики госпитальной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заболеваемости</a:t>
            </a: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зависит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от правильности заполнения следующей первичной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медицинской документации: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2524121"/>
            <a:ext cx="56252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учетная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форма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№ 003/у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«Медицинская карта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стационарного больного»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0797" y="4644752"/>
            <a:ext cx="5581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учетная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форма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№ 066/у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«Статистическая карта выбывшего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из стационара»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91" t="14185" r="6867" b="3060"/>
          <a:stretch/>
        </p:blipFill>
        <p:spPr>
          <a:xfrm>
            <a:off x="165257" y="4624395"/>
            <a:ext cx="3089806" cy="202827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49172" y="3861048"/>
            <a:ext cx="2908323" cy="58226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5" y="2416574"/>
            <a:ext cx="1500198" cy="2081331"/>
          </a:xfrm>
          <a:prstGeom prst="rect">
            <a:avLst/>
          </a:prstGeom>
        </p:spPr>
      </p:pic>
      <p:pic>
        <p:nvPicPr>
          <p:cNvPr id="11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5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5274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980729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Статистика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смертности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gradFill flip="none" rotWithShape="1">
            <a:gsLst>
              <a:gs pos="16000">
                <a:srgbClr val="657CA9"/>
              </a:gs>
              <a:gs pos="0">
                <a:srgbClr val="002060"/>
              </a:gs>
              <a:gs pos="100000">
                <a:srgbClr val="C41F21"/>
              </a:gs>
              <a:gs pos="37000">
                <a:srgbClr val="C00000"/>
              </a:gs>
              <a:gs pos="1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96752"/>
            <a:ext cx="86409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b="1" dirty="0">
                <a:latin typeface="Arial" pitchFamily="34" charset="0"/>
                <a:cs typeface="Arial" pitchFamily="34" charset="0"/>
              </a:rPr>
              <a:t>Качество и достоверность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статистики смертности зависит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правильности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заполнения следующей первичной медицинской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документации: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14282" y="2357430"/>
          <a:ext cx="8929718" cy="4000079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8929718"/>
              </a:tblGrid>
              <a:tr h="571504"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50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учетная форма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№ 106/у-08 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«Медицинское свидетельство о смерти»;</a:t>
                      </a:r>
                    </a:p>
                  </a:txBody>
                  <a:tcPr anchor="ctr"/>
                </a:tc>
              </a:tr>
              <a:tr h="786268"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50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учетная форма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№ 106-2/у-08 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«Медицинское свидетельство </a:t>
                      </a:r>
                      <a:b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о перинатальной смерти»;</a:t>
                      </a:r>
                    </a:p>
                  </a:txBody>
                  <a:tcPr anchor="ctr"/>
                </a:tc>
              </a:tr>
              <a:tr h="786268"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50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учетная форма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№ 025/у 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«Медицинская карта пациента, получающего медицинскую помощь в амбулаторных условиях»;</a:t>
                      </a:r>
                    </a:p>
                  </a:txBody>
                  <a:tcPr anchor="ctr"/>
                </a:tc>
              </a:tr>
              <a:tr h="786268"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50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учетная форма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№ 003/у 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«Медицинская карта стационарного больного»;</a:t>
                      </a:r>
                    </a:p>
                  </a:txBody>
                  <a:tcPr anchor="ctr"/>
                </a:tc>
              </a:tr>
              <a:tr h="455537"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50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учетная форма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№ 013/у 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«Протокол патологоанатомического вскрытия»;</a:t>
                      </a:r>
                    </a:p>
                  </a:txBody>
                  <a:tcPr anchor="ctr"/>
                </a:tc>
              </a:tr>
              <a:tr h="614234"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2">
                            <a:lumMod val="50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учетная форма </a:t>
                      </a:r>
                      <a:r>
                        <a:rPr lang="ru-RU" sz="1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№ 171/у </a:t>
                      </a:r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«Акт судебно-медицинского исследования трупа».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2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21023"/>
            <a:ext cx="9144000" cy="1142984"/>
          </a:xfrm>
        </p:spPr>
        <p:txBody>
          <a:bodyPr>
            <a:noAutofit/>
          </a:bodyPr>
          <a:lstStyle/>
          <a:p>
            <a:r>
              <a:rPr lang="ru-RU" sz="2500" b="1" dirty="0" smtClean="0">
                <a:latin typeface="Arial" pitchFamily="34" charset="0"/>
                <a:cs typeface="Arial" pitchFamily="34" charset="0"/>
              </a:rPr>
              <a:t>«БАРС-мониторинг»</a:t>
            </a:r>
            <a:br>
              <a:rPr lang="ru-RU" sz="2500" b="1" dirty="0" smtClean="0">
                <a:latin typeface="Arial" pitchFamily="34" charset="0"/>
                <a:cs typeface="Arial" pitchFamily="34" charset="0"/>
              </a:rPr>
            </a:b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Информационно-аналитическая система ДЗ </a:t>
            </a:r>
            <a:endParaRPr lang="ru-RU" sz="25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998995"/>
            <a:ext cx="3448050" cy="19335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033861"/>
            <a:ext cx="3448050" cy="19335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191715"/>
            <a:ext cx="3448050" cy="19335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4759" y="4429132"/>
            <a:ext cx="3694365" cy="20717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571736" y="1214422"/>
            <a:ext cx="2071702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Формирование таблиц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2714620"/>
            <a:ext cx="1714512" cy="10156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Построение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графиков 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и диаграмм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5572140"/>
            <a:ext cx="2214578" cy="7078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Сравнительный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анализ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86578" y="4143380"/>
            <a:ext cx="1785950" cy="7078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Генерация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справок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832811"/>
            <a:ext cx="9144000" cy="72008"/>
          </a:xfrm>
          <a:prstGeom prst="rect">
            <a:avLst/>
          </a:prstGeom>
          <a:gradFill flip="none" rotWithShape="1">
            <a:gsLst>
              <a:gs pos="16000">
                <a:srgbClr val="657CA9"/>
              </a:gs>
              <a:gs pos="0">
                <a:srgbClr val="002060"/>
              </a:gs>
              <a:gs pos="100000">
                <a:srgbClr val="C41F21"/>
              </a:gs>
              <a:gs pos="37000">
                <a:srgbClr val="C00000"/>
              </a:gs>
              <a:gs pos="1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C:\Documents and Settings\Oleg\Рабочий стол\Логотип МИАЦ.png"/>
          <p:cNvPicPr>
            <a:picLocks noChangeAspect="1" noChangeArrowheads="1"/>
          </p:cNvPicPr>
          <p:nvPr/>
        </p:nvPicPr>
        <p:blipFill>
          <a:blip r:embed="rId6" cstate="print">
            <a:lum bright="39000" contrast="-52000"/>
          </a:blip>
          <a:srcRect/>
          <a:stretch>
            <a:fillRect/>
          </a:stretch>
        </p:blipFill>
        <p:spPr bwMode="auto">
          <a:xfrm>
            <a:off x="8072462" y="6322231"/>
            <a:ext cx="1071538" cy="53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4610</TotalTime>
  <Words>533</Words>
  <Application>Microsoft Office PowerPoint</Application>
  <PresentationFormat>Экран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Медицинская статистика</vt:lpstr>
      <vt:lpstr>Слайд 3</vt:lpstr>
      <vt:lpstr>Основные задачи,  стоящие перед медицинской статистикой</vt:lpstr>
      <vt:lpstr>Служба медицинской статистики</vt:lpstr>
      <vt:lpstr>Статистика амбулаторно-поликлинической заболеваемости</vt:lpstr>
      <vt:lpstr>Статистика госпитальной заболеваемости</vt:lpstr>
      <vt:lpstr>Статистика смертности</vt:lpstr>
      <vt:lpstr>«БАРС-мониторинг» Информационно-аналитическая система ДЗ </vt:lpstr>
      <vt:lpstr>Указы Президента Российской федерации от 7 мая 2012 г. 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user01</dc:creator>
  <cp:lastModifiedBy>user01</cp:lastModifiedBy>
  <cp:revision>85</cp:revision>
  <dcterms:created xsi:type="dcterms:W3CDTF">2017-11-07T14:06:16Z</dcterms:created>
  <dcterms:modified xsi:type="dcterms:W3CDTF">2017-12-19T05:43:16Z</dcterms:modified>
</cp:coreProperties>
</file>