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diagrams/colors4.xml" ContentType="application/vnd.openxmlformats-officedocument.drawingml.diagramColor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Masters/slideMaster6.xml" ContentType="application/vnd.openxmlformats-officedocument.presentationml.slideMaster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6" r:id="rId4"/>
    <p:sldMasterId id="2147483796" r:id="rId5"/>
    <p:sldMasterId id="2147483809" r:id="rId6"/>
  </p:sldMasterIdLst>
  <p:sldIdLst>
    <p:sldId id="256" r:id="rId7"/>
    <p:sldId id="288" r:id="rId8"/>
    <p:sldId id="289" r:id="rId9"/>
    <p:sldId id="259" r:id="rId10"/>
    <p:sldId id="272" r:id="rId11"/>
    <p:sldId id="275" r:id="rId12"/>
    <p:sldId id="274" r:id="rId13"/>
    <p:sldId id="294" r:id="rId14"/>
    <p:sldId id="295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316" r:id="rId33"/>
    <p:sldId id="305" r:id="rId34"/>
    <p:sldId id="306" r:id="rId35"/>
    <p:sldId id="317" r:id="rId36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FF88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-210" y="4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6DB7A0-DB1C-4829-A3D6-E2113A3FAA3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AD806F7-9D17-45F0-900E-32A835CE4038}">
      <dgm:prSet custT="1"/>
      <dgm:spPr/>
      <dgm:t>
        <a:bodyPr/>
        <a:lstStyle/>
        <a:p>
          <a:pPr rtl="0"/>
          <a:r>
            <a:rPr lang="ru-RU" sz="2400" dirty="0" smtClean="0"/>
            <a:t>По количеству выполненных абортов:</a:t>
          </a:r>
          <a:endParaRPr lang="ru-RU" sz="2400" dirty="0"/>
        </a:p>
      </dgm:t>
    </dgm:pt>
    <dgm:pt modelId="{BDBA7162-270E-4CF6-9F75-BA4A1AD07874}" type="parTrans" cxnId="{01B0490F-057E-4983-9CE8-5DE89DC5CC4E}">
      <dgm:prSet/>
      <dgm:spPr/>
      <dgm:t>
        <a:bodyPr/>
        <a:lstStyle/>
        <a:p>
          <a:endParaRPr lang="ru-RU"/>
        </a:p>
      </dgm:t>
    </dgm:pt>
    <dgm:pt modelId="{279DEB37-BA7B-46B5-84B0-F8333B6EA186}" type="sibTrans" cxnId="{01B0490F-057E-4983-9CE8-5DE89DC5CC4E}">
      <dgm:prSet/>
      <dgm:spPr/>
      <dgm:t>
        <a:bodyPr/>
        <a:lstStyle/>
        <a:p>
          <a:endParaRPr lang="ru-RU"/>
        </a:p>
      </dgm:t>
    </dgm:pt>
    <dgm:pt modelId="{7C6C322D-FDDA-4F74-8757-3E81C39854E2}">
      <dgm:prSet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sz="2400" dirty="0" smtClean="0">
              <a:solidFill>
                <a:schemeClr val="tx1"/>
              </a:solidFill>
            </a:rPr>
            <a:t>Ф.14, т. 4000, стр.14.6 гр. 3 &lt; = Ф.13,т.1000, стр.1, гр.4 + т. 2000, стр.1 гр.4</a:t>
          </a:r>
          <a:endParaRPr lang="ru-RU" sz="2400" dirty="0">
            <a:solidFill>
              <a:schemeClr val="tx1"/>
            </a:solidFill>
          </a:endParaRPr>
        </a:p>
      </dgm:t>
    </dgm:pt>
    <dgm:pt modelId="{C6FD365F-D2D6-4EFD-8829-637A856EC671}" type="parTrans" cxnId="{9A335911-E428-4B13-A707-2DF2FF8252A1}">
      <dgm:prSet/>
      <dgm:spPr/>
      <dgm:t>
        <a:bodyPr/>
        <a:lstStyle/>
        <a:p>
          <a:endParaRPr lang="ru-RU"/>
        </a:p>
      </dgm:t>
    </dgm:pt>
    <dgm:pt modelId="{306E65BF-55F5-45CD-8CDB-4EEE32C360A4}" type="sibTrans" cxnId="{9A335911-E428-4B13-A707-2DF2FF8252A1}">
      <dgm:prSet/>
      <dgm:spPr/>
      <dgm:t>
        <a:bodyPr/>
        <a:lstStyle/>
        <a:p>
          <a:endParaRPr lang="ru-RU"/>
        </a:p>
      </dgm:t>
    </dgm:pt>
    <dgm:pt modelId="{A217BE88-0ECD-4D6C-AC59-9D871BFD741A}" type="pres">
      <dgm:prSet presAssocID="{4F6DB7A0-DB1C-4829-A3D6-E2113A3FAA3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C7730EF-1FBB-4E3A-A9B9-E83EB619C5BD}" type="pres">
      <dgm:prSet presAssocID="{8AD806F7-9D17-45F0-900E-32A835CE4038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FA186D-7F6A-4B32-9DBA-4283F111929B}" type="pres">
      <dgm:prSet presAssocID="{279DEB37-BA7B-46B5-84B0-F8333B6EA186}" presName="spacer" presStyleCnt="0"/>
      <dgm:spPr/>
    </dgm:pt>
    <dgm:pt modelId="{56E445CB-0CD8-412E-B9D6-41C71BDF12DB}" type="pres">
      <dgm:prSet presAssocID="{7C6C322D-FDDA-4F74-8757-3E81C39854E2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EC5250-FF13-4804-84F2-9A025A53D270}" type="presOf" srcId="{8AD806F7-9D17-45F0-900E-32A835CE4038}" destId="{3C7730EF-1FBB-4E3A-A9B9-E83EB619C5BD}" srcOrd="0" destOrd="0" presId="urn:microsoft.com/office/officeart/2005/8/layout/vList2"/>
    <dgm:cxn modelId="{01B0490F-057E-4983-9CE8-5DE89DC5CC4E}" srcId="{4F6DB7A0-DB1C-4829-A3D6-E2113A3FAA30}" destId="{8AD806F7-9D17-45F0-900E-32A835CE4038}" srcOrd="0" destOrd="0" parTransId="{BDBA7162-270E-4CF6-9F75-BA4A1AD07874}" sibTransId="{279DEB37-BA7B-46B5-84B0-F8333B6EA186}"/>
    <dgm:cxn modelId="{8839C475-3378-4732-81A7-0C96B8396EE9}" type="presOf" srcId="{4F6DB7A0-DB1C-4829-A3D6-E2113A3FAA30}" destId="{A217BE88-0ECD-4D6C-AC59-9D871BFD741A}" srcOrd="0" destOrd="0" presId="urn:microsoft.com/office/officeart/2005/8/layout/vList2"/>
    <dgm:cxn modelId="{9A335911-E428-4B13-A707-2DF2FF8252A1}" srcId="{4F6DB7A0-DB1C-4829-A3D6-E2113A3FAA30}" destId="{7C6C322D-FDDA-4F74-8757-3E81C39854E2}" srcOrd="1" destOrd="0" parTransId="{C6FD365F-D2D6-4EFD-8829-637A856EC671}" sibTransId="{306E65BF-55F5-45CD-8CDB-4EEE32C360A4}"/>
    <dgm:cxn modelId="{32635D17-D850-4283-A263-A9BC878B8320}" type="presOf" srcId="{7C6C322D-FDDA-4F74-8757-3E81C39854E2}" destId="{56E445CB-0CD8-412E-B9D6-41C71BDF12DB}" srcOrd="0" destOrd="0" presId="urn:microsoft.com/office/officeart/2005/8/layout/vList2"/>
    <dgm:cxn modelId="{F9FA6745-5071-4D3E-B4A5-3F8FCF876298}" type="presParOf" srcId="{A217BE88-0ECD-4D6C-AC59-9D871BFD741A}" destId="{3C7730EF-1FBB-4E3A-A9B9-E83EB619C5BD}" srcOrd="0" destOrd="0" presId="urn:microsoft.com/office/officeart/2005/8/layout/vList2"/>
    <dgm:cxn modelId="{7027991B-0D1C-4256-9672-1AE0CF1B0B52}" type="presParOf" srcId="{A217BE88-0ECD-4D6C-AC59-9D871BFD741A}" destId="{B6FA186D-7F6A-4B32-9DBA-4283F111929B}" srcOrd="1" destOrd="0" presId="urn:microsoft.com/office/officeart/2005/8/layout/vList2"/>
    <dgm:cxn modelId="{D4B44422-F0FC-4EBA-A61E-CCCE1A44308E}" type="presParOf" srcId="{A217BE88-0ECD-4D6C-AC59-9D871BFD741A}" destId="{56E445CB-0CD8-412E-B9D6-41C71BDF12DB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3058341-C8DB-4C3F-8455-3D2B5B15D02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E16174-3EEF-4B85-AE48-3F91A166649A}">
      <dgm:prSet custT="1"/>
      <dgm:spPr/>
      <dgm:t>
        <a:bodyPr/>
        <a:lstStyle/>
        <a:p>
          <a:pPr rtl="0"/>
          <a:r>
            <a:rPr lang="ru-RU" sz="2400" dirty="0" smtClean="0">
              <a:latin typeface="+mn-lt"/>
            </a:rPr>
            <a:t>По количеству умерших после абортов:</a:t>
          </a:r>
          <a:endParaRPr lang="ru-RU" sz="2400" dirty="0">
            <a:latin typeface="+mn-lt"/>
          </a:endParaRPr>
        </a:p>
      </dgm:t>
    </dgm:pt>
    <dgm:pt modelId="{ABCD5DC4-4A7F-4B45-936F-60B01E2ED9FD}" type="parTrans" cxnId="{DC69671E-C4FB-45C3-A790-3995DF5F1C50}">
      <dgm:prSet/>
      <dgm:spPr/>
      <dgm:t>
        <a:bodyPr/>
        <a:lstStyle/>
        <a:p>
          <a:endParaRPr lang="ru-RU"/>
        </a:p>
      </dgm:t>
    </dgm:pt>
    <dgm:pt modelId="{E439FD2D-9B0F-4AD8-8B17-33228046C0B0}" type="sibTrans" cxnId="{DC69671E-C4FB-45C3-A790-3995DF5F1C50}">
      <dgm:prSet/>
      <dgm:spPr/>
      <dgm:t>
        <a:bodyPr/>
        <a:lstStyle/>
        <a:p>
          <a:endParaRPr lang="ru-RU"/>
        </a:p>
      </dgm:t>
    </dgm:pt>
    <dgm:pt modelId="{0DD624FD-8711-4FBC-86C0-61EEFC7359C0}">
      <dgm:prSet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sz="2400" dirty="0" smtClean="0">
              <a:solidFill>
                <a:schemeClr val="tx1"/>
              </a:solidFill>
            </a:rPr>
            <a:t>Ф.14 т.4000, стр. 14.6 гр. 19 &lt; = ф.13, т. 3000, гр.1 </a:t>
          </a:r>
          <a:endParaRPr lang="ru-RU" sz="2400" dirty="0">
            <a:solidFill>
              <a:schemeClr val="tx1"/>
            </a:solidFill>
          </a:endParaRPr>
        </a:p>
      </dgm:t>
    </dgm:pt>
    <dgm:pt modelId="{6721E0C7-608D-4D85-BB75-0911268D1EA0}" type="parTrans" cxnId="{67F43ACC-B44A-4C88-B7FC-B5268FAD99ED}">
      <dgm:prSet/>
      <dgm:spPr/>
      <dgm:t>
        <a:bodyPr/>
        <a:lstStyle/>
        <a:p>
          <a:endParaRPr lang="ru-RU"/>
        </a:p>
      </dgm:t>
    </dgm:pt>
    <dgm:pt modelId="{AEE00382-306C-4E52-8F45-F70322536FCC}" type="sibTrans" cxnId="{67F43ACC-B44A-4C88-B7FC-B5268FAD99ED}">
      <dgm:prSet/>
      <dgm:spPr/>
      <dgm:t>
        <a:bodyPr/>
        <a:lstStyle/>
        <a:p>
          <a:endParaRPr lang="ru-RU"/>
        </a:p>
      </dgm:t>
    </dgm:pt>
    <dgm:pt modelId="{9BFB3445-6C87-46B9-B5AC-230F2328DF37}" type="pres">
      <dgm:prSet presAssocID="{B3058341-C8DB-4C3F-8455-3D2B5B15D02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3F039F-4D30-4D79-AF68-EC5E9CD825C3}" type="pres">
      <dgm:prSet presAssocID="{D3E16174-3EEF-4B85-AE48-3F91A166649A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5083EC-85D9-4E86-B4AC-7F2DB28CC64E}" type="pres">
      <dgm:prSet presAssocID="{E439FD2D-9B0F-4AD8-8B17-33228046C0B0}" presName="spacer" presStyleCnt="0"/>
      <dgm:spPr/>
    </dgm:pt>
    <dgm:pt modelId="{D0B5B146-44B6-427A-B630-87D0991996A4}" type="pres">
      <dgm:prSet presAssocID="{0DD624FD-8711-4FBC-86C0-61EEFC7359C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A0066D-170D-4B63-86C1-534B1704F046}" type="presOf" srcId="{D3E16174-3EEF-4B85-AE48-3F91A166649A}" destId="{513F039F-4D30-4D79-AF68-EC5E9CD825C3}" srcOrd="0" destOrd="0" presId="urn:microsoft.com/office/officeart/2005/8/layout/vList2"/>
    <dgm:cxn modelId="{56CC7F41-13BF-4AA7-8D05-161C87618388}" type="presOf" srcId="{0DD624FD-8711-4FBC-86C0-61EEFC7359C0}" destId="{D0B5B146-44B6-427A-B630-87D0991996A4}" srcOrd="0" destOrd="0" presId="urn:microsoft.com/office/officeart/2005/8/layout/vList2"/>
    <dgm:cxn modelId="{67F4D311-7D45-4528-9057-049C0ED5CEA4}" type="presOf" srcId="{B3058341-C8DB-4C3F-8455-3D2B5B15D021}" destId="{9BFB3445-6C87-46B9-B5AC-230F2328DF37}" srcOrd="0" destOrd="0" presId="urn:microsoft.com/office/officeart/2005/8/layout/vList2"/>
    <dgm:cxn modelId="{DC69671E-C4FB-45C3-A790-3995DF5F1C50}" srcId="{B3058341-C8DB-4C3F-8455-3D2B5B15D021}" destId="{D3E16174-3EEF-4B85-AE48-3F91A166649A}" srcOrd="0" destOrd="0" parTransId="{ABCD5DC4-4A7F-4B45-936F-60B01E2ED9FD}" sibTransId="{E439FD2D-9B0F-4AD8-8B17-33228046C0B0}"/>
    <dgm:cxn modelId="{67F43ACC-B44A-4C88-B7FC-B5268FAD99ED}" srcId="{B3058341-C8DB-4C3F-8455-3D2B5B15D021}" destId="{0DD624FD-8711-4FBC-86C0-61EEFC7359C0}" srcOrd="1" destOrd="0" parTransId="{6721E0C7-608D-4D85-BB75-0911268D1EA0}" sibTransId="{AEE00382-306C-4E52-8F45-F70322536FCC}"/>
    <dgm:cxn modelId="{66CBF509-A105-4812-A732-B2CAA551AE69}" type="presParOf" srcId="{9BFB3445-6C87-46B9-B5AC-230F2328DF37}" destId="{513F039F-4D30-4D79-AF68-EC5E9CD825C3}" srcOrd="0" destOrd="0" presId="urn:microsoft.com/office/officeart/2005/8/layout/vList2"/>
    <dgm:cxn modelId="{DD6C17D7-26B8-44EE-8ADF-612AA1B4CD19}" type="presParOf" srcId="{9BFB3445-6C87-46B9-B5AC-230F2328DF37}" destId="{435083EC-85D9-4E86-B4AC-7F2DB28CC64E}" srcOrd="1" destOrd="0" presId="urn:microsoft.com/office/officeart/2005/8/layout/vList2"/>
    <dgm:cxn modelId="{D1295873-2DE3-4926-90E9-5CCA6CB75B7E}" type="presParOf" srcId="{9BFB3445-6C87-46B9-B5AC-230F2328DF37}" destId="{D0B5B146-44B6-427A-B630-87D0991996A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5BAB9D8-B5F1-4D39-A0D5-78F8169884B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018071C-3C38-4EFA-B9F0-0EF79C1AC6FD}">
      <dgm:prSet custT="1"/>
      <dgm:spPr/>
      <dgm:t>
        <a:bodyPr/>
        <a:lstStyle/>
        <a:p>
          <a:pPr rtl="0"/>
          <a:r>
            <a:rPr lang="ru-RU" sz="2400" dirty="0" smtClean="0"/>
            <a:t>По числу операций, при проведении которых наблюдались осложнения в стационаре:</a:t>
          </a:r>
          <a:endParaRPr lang="ru-RU" sz="2400" dirty="0"/>
        </a:p>
      </dgm:t>
    </dgm:pt>
    <dgm:pt modelId="{2E9C63F8-0BC3-42D7-9528-EB55B6DC62AC}" type="parTrans" cxnId="{9E88C135-FA7E-466B-89AB-F4BA8A82E188}">
      <dgm:prSet/>
      <dgm:spPr/>
      <dgm:t>
        <a:bodyPr/>
        <a:lstStyle/>
        <a:p>
          <a:endParaRPr lang="ru-RU"/>
        </a:p>
      </dgm:t>
    </dgm:pt>
    <dgm:pt modelId="{2743BFF2-71C9-4481-AB01-A973DC6B305A}" type="sibTrans" cxnId="{9E88C135-FA7E-466B-89AB-F4BA8A82E188}">
      <dgm:prSet/>
      <dgm:spPr/>
      <dgm:t>
        <a:bodyPr/>
        <a:lstStyle/>
        <a:p>
          <a:endParaRPr lang="ru-RU"/>
        </a:p>
      </dgm:t>
    </dgm:pt>
    <dgm:pt modelId="{8F3B6C08-8AAE-417E-AB88-8A6B5B043976}">
      <dgm:prSet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sz="2400" dirty="0" smtClean="0">
              <a:solidFill>
                <a:schemeClr val="tx1"/>
              </a:solidFill>
            </a:rPr>
            <a:t>Ф.14 т. 4000, стр.14.6 гр.11 &lt;= ф.13, т.1105 стр.1 + </a:t>
          </a:r>
          <a:br>
            <a:rPr lang="ru-RU" sz="2400" dirty="0" smtClean="0">
              <a:solidFill>
                <a:schemeClr val="tx1"/>
              </a:solidFill>
            </a:rPr>
          </a:br>
          <a:r>
            <a:rPr lang="ru-RU" sz="2400" dirty="0" smtClean="0">
              <a:solidFill>
                <a:schemeClr val="tx1"/>
              </a:solidFill>
            </a:rPr>
            <a:t>т. 2105,стр.1</a:t>
          </a:r>
          <a:endParaRPr lang="ru-RU" sz="2400" dirty="0">
            <a:solidFill>
              <a:schemeClr val="tx1"/>
            </a:solidFill>
          </a:endParaRPr>
        </a:p>
      </dgm:t>
    </dgm:pt>
    <dgm:pt modelId="{17203A11-ADD2-4888-8F94-87D622087421}" type="sibTrans" cxnId="{1A54599A-658C-4A43-9224-01820D4F4A59}">
      <dgm:prSet/>
      <dgm:spPr/>
      <dgm:t>
        <a:bodyPr/>
        <a:lstStyle/>
        <a:p>
          <a:endParaRPr lang="ru-RU"/>
        </a:p>
      </dgm:t>
    </dgm:pt>
    <dgm:pt modelId="{88685A27-8EBC-4684-991A-BFFC4E5149A6}" type="parTrans" cxnId="{1A54599A-658C-4A43-9224-01820D4F4A59}">
      <dgm:prSet/>
      <dgm:spPr/>
      <dgm:t>
        <a:bodyPr/>
        <a:lstStyle/>
        <a:p>
          <a:endParaRPr lang="ru-RU"/>
        </a:p>
      </dgm:t>
    </dgm:pt>
    <dgm:pt modelId="{DD9282DE-1C20-4C24-AAF9-F5A0BE032C4E}" type="pres">
      <dgm:prSet presAssocID="{55BAB9D8-B5F1-4D39-A0D5-78F8169884B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268EE7-891E-4794-8DD3-CA655615097D}" type="pres">
      <dgm:prSet presAssocID="{5018071C-3C38-4EFA-B9F0-0EF79C1AC6FD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DF61F8-5459-428A-AD40-F64D460E4A3D}" type="pres">
      <dgm:prSet presAssocID="{2743BFF2-71C9-4481-AB01-A973DC6B305A}" presName="spacer" presStyleCnt="0"/>
      <dgm:spPr/>
    </dgm:pt>
    <dgm:pt modelId="{6F6012A7-CFAF-4454-A5C1-DE15B6712972}" type="pres">
      <dgm:prSet presAssocID="{8F3B6C08-8AAE-417E-AB88-8A6B5B043976}" presName="parentText" presStyleLbl="node1" presStyleIdx="1" presStyleCnt="2" custLinFactY="59981" custLinFactNeighborX="-442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D3B3F4C-F630-453F-9677-96EEA6D5E748}" type="presOf" srcId="{8F3B6C08-8AAE-417E-AB88-8A6B5B043976}" destId="{6F6012A7-CFAF-4454-A5C1-DE15B6712972}" srcOrd="0" destOrd="0" presId="urn:microsoft.com/office/officeart/2005/8/layout/vList2"/>
    <dgm:cxn modelId="{9E88C135-FA7E-466B-89AB-F4BA8A82E188}" srcId="{55BAB9D8-B5F1-4D39-A0D5-78F8169884BF}" destId="{5018071C-3C38-4EFA-B9F0-0EF79C1AC6FD}" srcOrd="0" destOrd="0" parTransId="{2E9C63F8-0BC3-42D7-9528-EB55B6DC62AC}" sibTransId="{2743BFF2-71C9-4481-AB01-A973DC6B305A}"/>
    <dgm:cxn modelId="{1A54599A-658C-4A43-9224-01820D4F4A59}" srcId="{55BAB9D8-B5F1-4D39-A0D5-78F8169884BF}" destId="{8F3B6C08-8AAE-417E-AB88-8A6B5B043976}" srcOrd="1" destOrd="0" parTransId="{88685A27-8EBC-4684-991A-BFFC4E5149A6}" sibTransId="{17203A11-ADD2-4888-8F94-87D622087421}"/>
    <dgm:cxn modelId="{FA85BC28-4DC5-4CC9-85A1-A1E0EE65C86B}" type="presOf" srcId="{55BAB9D8-B5F1-4D39-A0D5-78F8169884BF}" destId="{DD9282DE-1C20-4C24-AAF9-F5A0BE032C4E}" srcOrd="0" destOrd="0" presId="urn:microsoft.com/office/officeart/2005/8/layout/vList2"/>
    <dgm:cxn modelId="{6AA3A2DB-DA89-45B5-AF48-68F18522173B}" type="presOf" srcId="{5018071C-3C38-4EFA-B9F0-0EF79C1AC6FD}" destId="{92268EE7-891E-4794-8DD3-CA655615097D}" srcOrd="0" destOrd="0" presId="urn:microsoft.com/office/officeart/2005/8/layout/vList2"/>
    <dgm:cxn modelId="{69904949-B49B-4158-AF21-3C9DE557FC3F}" type="presParOf" srcId="{DD9282DE-1C20-4C24-AAF9-F5A0BE032C4E}" destId="{92268EE7-891E-4794-8DD3-CA655615097D}" srcOrd="0" destOrd="0" presId="urn:microsoft.com/office/officeart/2005/8/layout/vList2"/>
    <dgm:cxn modelId="{40423FAF-FD45-4CD5-AFA5-72B3CE339748}" type="presParOf" srcId="{DD9282DE-1C20-4C24-AAF9-F5A0BE032C4E}" destId="{67DF61F8-5459-428A-AD40-F64D460E4A3D}" srcOrd="1" destOrd="0" presId="urn:microsoft.com/office/officeart/2005/8/layout/vList2"/>
    <dgm:cxn modelId="{254248C7-0730-4F10-BD7A-BB9777576BEF}" type="presParOf" srcId="{DD9282DE-1C20-4C24-AAF9-F5A0BE032C4E}" destId="{6F6012A7-CFAF-4454-A5C1-DE15B6712972}" srcOrd="2" destOrd="0" presId="urn:microsoft.com/office/officeart/2005/8/layout/vList2"/>
  </dgm:cxnLst>
  <dgm:bg>
    <a:solidFill>
      <a:schemeClr val="tx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382C31B-B54C-4A5E-B141-9FB4E0DF6E1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F03D415-7839-402E-A146-464496576A92}">
      <dgm:prSet custT="1"/>
      <dgm:spPr/>
      <dgm:t>
        <a:bodyPr/>
        <a:lstStyle/>
        <a:p>
          <a:pPr rtl="0"/>
          <a:r>
            <a:rPr lang="ru-RU" sz="2400" dirty="0" smtClean="0"/>
            <a:t>По количеству переведенных новорожденных</a:t>
          </a:r>
          <a:endParaRPr lang="ru-RU" sz="2400" dirty="0"/>
        </a:p>
      </dgm:t>
    </dgm:pt>
    <dgm:pt modelId="{6CB9E905-A1BE-413C-A491-DC962FA9B600}" type="parTrans" cxnId="{4801759D-9EC4-4897-A8FB-04D74A54341D}">
      <dgm:prSet/>
      <dgm:spPr/>
      <dgm:t>
        <a:bodyPr/>
        <a:lstStyle/>
        <a:p>
          <a:endParaRPr lang="ru-RU"/>
        </a:p>
      </dgm:t>
    </dgm:pt>
    <dgm:pt modelId="{2FDB3A8A-79C4-4933-BD87-E99D0EF3DFD4}" type="sibTrans" cxnId="{4801759D-9EC4-4897-A8FB-04D74A54341D}">
      <dgm:prSet/>
      <dgm:spPr/>
      <dgm:t>
        <a:bodyPr/>
        <a:lstStyle/>
        <a:p>
          <a:endParaRPr lang="ru-RU"/>
        </a:p>
      </dgm:t>
    </dgm:pt>
    <dgm:pt modelId="{723E9F92-12DA-4927-B953-237D519AD59D}">
      <dgm:prSet/>
      <dgm:spPr/>
      <dgm:t>
        <a:bodyPr/>
        <a:lstStyle/>
        <a:p>
          <a:pPr rtl="0"/>
          <a:r>
            <a:rPr lang="ru-RU" b="1" dirty="0" smtClean="0"/>
            <a:t>Ф.14 т. 2100 гр.02 </a:t>
          </a:r>
          <a:r>
            <a:rPr lang="en-US" b="1" dirty="0" smtClean="0"/>
            <a:t>&gt;</a:t>
          </a:r>
          <a:r>
            <a:rPr lang="ru-RU" b="1" dirty="0" smtClean="0"/>
            <a:t>= Ф.32 </a:t>
          </a:r>
          <a:br>
            <a:rPr lang="ru-RU" b="1" dirty="0" smtClean="0"/>
          </a:br>
          <a:r>
            <a:rPr lang="ru-RU" b="1" dirty="0" smtClean="0"/>
            <a:t>т. 2247 гр.1</a:t>
          </a:r>
          <a:endParaRPr lang="ru-RU" dirty="0"/>
        </a:p>
      </dgm:t>
    </dgm:pt>
    <dgm:pt modelId="{F1B6DFF1-A930-4A7F-B801-6BC5F2D21AA0}" type="parTrans" cxnId="{0514D479-E325-45A5-AD50-83068FAAF242}">
      <dgm:prSet/>
      <dgm:spPr/>
      <dgm:t>
        <a:bodyPr/>
        <a:lstStyle/>
        <a:p>
          <a:endParaRPr lang="ru-RU"/>
        </a:p>
      </dgm:t>
    </dgm:pt>
    <dgm:pt modelId="{91ABBEB0-D4CA-4940-BF3E-F35C3E3AEAE8}" type="sibTrans" cxnId="{0514D479-E325-45A5-AD50-83068FAAF242}">
      <dgm:prSet/>
      <dgm:spPr/>
      <dgm:t>
        <a:bodyPr/>
        <a:lstStyle/>
        <a:p>
          <a:endParaRPr lang="ru-RU"/>
        </a:p>
      </dgm:t>
    </dgm:pt>
    <dgm:pt modelId="{5B3B95EB-6920-430A-ADC5-A643053ADAAF}">
      <dgm:prSet custT="1"/>
      <dgm:spPr/>
      <dgm:t>
        <a:bodyPr/>
        <a:lstStyle/>
        <a:p>
          <a:pPr rtl="0"/>
          <a:r>
            <a:rPr lang="ru-RU" sz="2000" b="1" dirty="0" smtClean="0"/>
            <a:t>По числу умерших новорожденных </a:t>
          </a:r>
          <a:br>
            <a:rPr lang="ru-RU" sz="2000" b="1" dirty="0" smtClean="0"/>
          </a:br>
          <a:r>
            <a:rPr lang="ru-RU" sz="2000" b="1" dirty="0" smtClean="0"/>
            <a:t>в первые 0-6 дней жизни</a:t>
          </a:r>
          <a:endParaRPr lang="ru-RU" sz="2000" b="1" dirty="0"/>
        </a:p>
      </dgm:t>
    </dgm:pt>
    <dgm:pt modelId="{E0F40D9B-7EC7-466D-AB00-19F82643CEE1}" type="parTrans" cxnId="{8972C5FB-F5BF-44C3-B443-76469C979993}">
      <dgm:prSet/>
      <dgm:spPr/>
      <dgm:t>
        <a:bodyPr/>
        <a:lstStyle/>
        <a:p>
          <a:endParaRPr lang="ru-RU"/>
        </a:p>
      </dgm:t>
    </dgm:pt>
    <dgm:pt modelId="{98A894C7-A937-4FA4-BD74-CFFAAC63F57E}" type="sibTrans" cxnId="{8972C5FB-F5BF-44C3-B443-76469C979993}">
      <dgm:prSet/>
      <dgm:spPr/>
      <dgm:t>
        <a:bodyPr/>
        <a:lstStyle/>
        <a:p>
          <a:endParaRPr lang="ru-RU"/>
        </a:p>
      </dgm:t>
    </dgm:pt>
    <dgm:pt modelId="{63806791-4672-4D74-B831-5AAADA06EBBF}">
      <dgm:prSet/>
      <dgm:spPr/>
      <dgm:t>
        <a:bodyPr/>
        <a:lstStyle/>
        <a:p>
          <a:pPr rtl="0"/>
          <a:r>
            <a:rPr lang="ru-RU" b="1" dirty="0" smtClean="0"/>
            <a:t>Ф.14 т. 2200 гр.1 </a:t>
          </a:r>
          <a:r>
            <a:rPr lang="en-US" b="1" dirty="0" smtClean="0"/>
            <a:t>&gt;</a:t>
          </a:r>
          <a:r>
            <a:rPr lang="ru-RU" b="1" dirty="0" smtClean="0"/>
            <a:t>=Ф.32 т.2250 стр.1 гр.06 + Ф.32, т.2260,стр. 1, гр. 08</a:t>
          </a:r>
          <a:endParaRPr lang="ru-RU" dirty="0"/>
        </a:p>
      </dgm:t>
    </dgm:pt>
    <dgm:pt modelId="{B388E30C-5CD2-4041-A4D8-2F7A58CE9C4F}" type="parTrans" cxnId="{8F01C0C5-1C2B-4D2D-A845-BD3473D1A205}">
      <dgm:prSet/>
      <dgm:spPr/>
      <dgm:t>
        <a:bodyPr/>
        <a:lstStyle/>
        <a:p>
          <a:endParaRPr lang="ru-RU"/>
        </a:p>
      </dgm:t>
    </dgm:pt>
    <dgm:pt modelId="{FAE267C3-5B35-4833-868A-4545AE027B6B}" type="sibTrans" cxnId="{8F01C0C5-1C2B-4D2D-A845-BD3473D1A205}">
      <dgm:prSet/>
      <dgm:spPr/>
      <dgm:t>
        <a:bodyPr/>
        <a:lstStyle/>
        <a:p>
          <a:endParaRPr lang="ru-RU"/>
        </a:p>
      </dgm:t>
    </dgm:pt>
    <dgm:pt modelId="{0105AFAE-47EF-431F-A4F3-A26C6C376986}" type="pres">
      <dgm:prSet presAssocID="{8382C31B-B54C-4A5E-B141-9FB4E0DF6E1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B79147-C948-4B38-B5BC-776821F634A0}" type="pres">
      <dgm:prSet presAssocID="{9F03D415-7839-402E-A146-464496576A92}" presName="linNode" presStyleCnt="0"/>
      <dgm:spPr/>
    </dgm:pt>
    <dgm:pt modelId="{25F37CB3-9143-4950-B16C-059D0DAA7EB4}" type="pres">
      <dgm:prSet presAssocID="{9F03D415-7839-402E-A146-464496576A92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D71901-CA5A-4ADC-B110-AABA516439F2}" type="pres">
      <dgm:prSet presAssocID="{9F03D415-7839-402E-A146-464496576A92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E7735-9EF1-4E44-8B97-2D0F0B4660A7}" type="pres">
      <dgm:prSet presAssocID="{2FDB3A8A-79C4-4933-BD87-E99D0EF3DFD4}" presName="sp" presStyleCnt="0"/>
      <dgm:spPr/>
    </dgm:pt>
    <dgm:pt modelId="{31743FBA-0E9E-49A9-B7FC-55E187E928B2}" type="pres">
      <dgm:prSet presAssocID="{5B3B95EB-6920-430A-ADC5-A643053ADAAF}" presName="linNode" presStyleCnt="0"/>
      <dgm:spPr/>
    </dgm:pt>
    <dgm:pt modelId="{0755EDCE-23F6-4901-BE93-D41BF3AC8056}" type="pres">
      <dgm:prSet presAssocID="{5B3B95EB-6920-430A-ADC5-A643053ADAAF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6C29C7-7BC4-45DD-8D12-D502B6A92687}" type="pres">
      <dgm:prSet presAssocID="{5B3B95EB-6920-430A-ADC5-A643053ADAAF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01759D-9EC4-4897-A8FB-04D74A54341D}" srcId="{8382C31B-B54C-4A5E-B141-9FB4E0DF6E1C}" destId="{9F03D415-7839-402E-A146-464496576A92}" srcOrd="0" destOrd="0" parTransId="{6CB9E905-A1BE-413C-A491-DC962FA9B600}" sibTransId="{2FDB3A8A-79C4-4933-BD87-E99D0EF3DFD4}"/>
    <dgm:cxn modelId="{8972C5FB-F5BF-44C3-B443-76469C979993}" srcId="{8382C31B-B54C-4A5E-B141-9FB4E0DF6E1C}" destId="{5B3B95EB-6920-430A-ADC5-A643053ADAAF}" srcOrd="1" destOrd="0" parTransId="{E0F40D9B-7EC7-466D-AB00-19F82643CEE1}" sibTransId="{98A894C7-A937-4FA4-BD74-CFFAAC63F57E}"/>
    <dgm:cxn modelId="{3A9B10AB-F6C2-48D5-982C-F5C24B2517AD}" type="presOf" srcId="{723E9F92-12DA-4927-B953-237D519AD59D}" destId="{BDD71901-CA5A-4ADC-B110-AABA516439F2}" srcOrd="0" destOrd="0" presId="urn:microsoft.com/office/officeart/2005/8/layout/vList5"/>
    <dgm:cxn modelId="{984A4937-0722-408B-AE0C-556D0427AA75}" type="presOf" srcId="{5B3B95EB-6920-430A-ADC5-A643053ADAAF}" destId="{0755EDCE-23F6-4901-BE93-D41BF3AC8056}" srcOrd="0" destOrd="0" presId="urn:microsoft.com/office/officeart/2005/8/layout/vList5"/>
    <dgm:cxn modelId="{A0FFD856-0511-48E5-83B5-6141684EA3AE}" type="presOf" srcId="{63806791-4672-4D74-B831-5AAADA06EBBF}" destId="{436C29C7-7BC4-45DD-8D12-D502B6A92687}" srcOrd="0" destOrd="0" presId="urn:microsoft.com/office/officeart/2005/8/layout/vList5"/>
    <dgm:cxn modelId="{533E62FE-F0FD-4939-9510-802634584519}" type="presOf" srcId="{8382C31B-B54C-4A5E-B141-9FB4E0DF6E1C}" destId="{0105AFAE-47EF-431F-A4F3-A26C6C376986}" srcOrd="0" destOrd="0" presId="urn:microsoft.com/office/officeart/2005/8/layout/vList5"/>
    <dgm:cxn modelId="{0514D479-E325-45A5-AD50-83068FAAF242}" srcId="{9F03D415-7839-402E-A146-464496576A92}" destId="{723E9F92-12DA-4927-B953-237D519AD59D}" srcOrd="0" destOrd="0" parTransId="{F1B6DFF1-A930-4A7F-B801-6BC5F2D21AA0}" sibTransId="{91ABBEB0-D4CA-4940-BF3E-F35C3E3AEAE8}"/>
    <dgm:cxn modelId="{8F01C0C5-1C2B-4D2D-A845-BD3473D1A205}" srcId="{5B3B95EB-6920-430A-ADC5-A643053ADAAF}" destId="{63806791-4672-4D74-B831-5AAADA06EBBF}" srcOrd="0" destOrd="0" parTransId="{B388E30C-5CD2-4041-A4D8-2F7A58CE9C4F}" sibTransId="{FAE267C3-5B35-4833-868A-4545AE027B6B}"/>
    <dgm:cxn modelId="{D5FDD012-6803-4C93-9025-37B37C140A0C}" type="presOf" srcId="{9F03D415-7839-402E-A146-464496576A92}" destId="{25F37CB3-9143-4950-B16C-059D0DAA7EB4}" srcOrd="0" destOrd="0" presId="urn:microsoft.com/office/officeart/2005/8/layout/vList5"/>
    <dgm:cxn modelId="{44B710FD-23C7-46F3-928D-E3BE763C0599}" type="presParOf" srcId="{0105AFAE-47EF-431F-A4F3-A26C6C376986}" destId="{CAB79147-C948-4B38-B5BC-776821F634A0}" srcOrd="0" destOrd="0" presId="urn:microsoft.com/office/officeart/2005/8/layout/vList5"/>
    <dgm:cxn modelId="{CB6CBC67-AEDE-4C09-BE9A-BCF610BF9F75}" type="presParOf" srcId="{CAB79147-C948-4B38-B5BC-776821F634A0}" destId="{25F37CB3-9143-4950-B16C-059D0DAA7EB4}" srcOrd="0" destOrd="0" presId="urn:microsoft.com/office/officeart/2005/8/layout/vList5"/>
    <dgm:cxn modelId="{0403AFC1-162E-4449-BD05-BF389DD45800}" type="presParOf" srcId="{CAB79147-C948-4B38-B5BC-776821F634A0}" destId="{BDD71901-CA5A-4ADC-B110-AABA516439F2}" srcOrd="1" destOrd="0" presId="urn:microsoft.com/office/officeart/2005/8/layout/vList5"/>
    <dgm:cxn modelId="{57F53D77-AB43-48F2-AE4B-F2EFD9DB8F71}" type="presParOf" srcId="{0105AFAE-47EF-431F-A4F3-A26C6C376986}" destId="{5ECE7735-9EF1-4E44-8B97-2D0F0B4660A7}" srcOrd="1" destOrd="0" presId="urn:microsoft.com/office/officeart/2005/8/layout/vList5"/>
    <dgm:cxn modelId="{D553D3C5-FE2A-4B09-823A-55C50C46E68A}" type="presParOf" srcId="{0105AFAE-47EF-431F-A4F3-A26C6C376986}" destId="{31743FBA-0E9E-49A9-B7FC-55E187E928B2}" srcOrd="2" destOrd="0" presId="urn:microsoft.com/office/officeart/2005/8/layout/vList5"/>
    <dgm:cxn modelId="{46056B2B-F772-41E8-B293-260022ECA156}" type="presParOf" srcId="{31743FBA-0E9E-49A9-B7FC-55E187E928B2}" destId="{0755EDCE-23F6-4901-BE93-D41BF3AC8056}" srcOrd="0" destOrd="0" presId="urn:microsoft.com/office/officeart/2005/8/layout/vList5"/>
    <dgm:cxn modelId="{AE0F7E7A-9CEC-42E7-B1CA-FED059655D0E}" type="presParOf" srcId="{31743FBA-0E9E-49A9-B7FC-55E187E928B2}" destId="{436C29C7-7BC4-45DD-8D12-D502B6A9268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C7730EF-1FBB-4E3A-A9B9-E83EB619C5BD}">
      <dsp:nvSpPr>
        <dsp:cNvPr id="0" name=""/>
        <dsp:cNvSpPr/>
      </dsp:nvSpPr>
      <dsp:spPr>
        <a:xfrm>
          <a:off x="0" y="11"/>
          <a:ext cx="7990436" cy="6024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По количеству выполненных абортов:</a:t>
          </a:r>
          <a:endParaRPr lang="ru-RU" sz="2400" kern="1200" dirty="0"/>
        </a:p>
      </dsp:txBody>
      <dsp:txXfrm>
        <a:off x="0" y="11"/>
        <a:ext cx="7990436" cy="602458"/>
      </dsp:txXfrm>
    </dsp:sp>
    <dsp:sp modelId="{56E445CB-0CD8-412E-B9D6-41C71BDF12DB}">
      <dsp:nvSpPr>
        <dsp:cNvPr id="0" name=""/>
        <dsp:cNvSpPr/>
      </dsp:nvSpPr>
      <dsp:spPr>
        <a:xfrm>
          <a:off x="0" y="611976"/>
          <a:ext cx="7990436" cy="602458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Ф.14, т. 4000, стр.14.6 гр. 3 &lt; = Ф.13,т.1000, стр.1, гр.4 + т. 2000, стр.1 гр.4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0" y="611976"/>
        <a:ext cx="7990436" cy="60245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13F039F-4D30-4D79-AF68-EC5E9CD825C3}">
      <dsp:nvSpPr>
        <dsp:cNvPr id="0" name=""/>
        <dsp:cNvSpPr/>
      </dsp:nvSpPr>
      <dsp:spPr>
        <a:xfrm>
          <a:off x="0" y="14340"/>
          <a:ext cx="8062968" cy="599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+mn-lt"/>
            </a:rPr>
            <a:t>По количеству умерших после абортов:</a:t>
          </a:r>
          <a:endParaRPr lang="ru-RU" sz="2400" kern="1200" dirty="0">
            <a:latin typeface="+mn-lt"/>
          </a:endParaRPr>
        </a:p>
      </dsp:txBody>
      <dsp:txXfrm>
        <a:off x="0" y="14340"/>
        <a:ext cx="8062968" cy="599040"/>
      </dsp:txXfrm>
    </dsp:sp>
    <dsp:sp modelId="{D0B5B146-44B6-427A-B630-87D0991996A4}">
      <dsp:nvSpPr>
        <dsp:cNvPr id="0" name=""/>
        <dsp:cNvSpPr/>
      </dsp:nvSpPr>
      <dsp:spPr>
        <a:xfrm>
          <a:off x="0" y="705540"/>
          <a:ext cx="8062968" cy="599040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Ф.14 т.4000, стр. 14.6 гр. 19 &lt; = ф.13, т. 3000, гр.1 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0" y="705540"/>
        <a:ext cx="8062968" cy="59904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2268EE7-891E-4794-8DD3-CA655615097D}">
      <dsp:nvSpPr>
        <dsp:cNvPr id="0" name=""/>
        <dsp:cNvSpPr/>
      </dsp:nvSpPr>
      <dsp:spPr>
        <a:xfrm>
          <a:off x="0" y="754"/>
          <a:ext cx="8134407" cy="7789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По числу операций, при проведении которых наблюдались осложнения в стационаре:</a:t>
          </a:r>
          <a:endParaRPr lang="ru-RU" sz="2400" kern="1200" dirty="0"/>
        </a:p>
      </dsp:txBody>
      <dsp:txXfrm>
        <a:off x="0" y="754"/>
        <a:ext cx="8134407" cy="778918"/>
      </dsp:txXfrm>
    </dsp:sp>
    <dsp:sp modelId="{6F6012A7-CFAF-4454-A5C1-DE15B6712972}">
      <dsp:nvSpPr>
        <dsp:cNvPr id="0" name=""/>
        <dsp:cNvSpPr/>
      </dsp:nvSpPr>
      <dsp:spPr>
        <a:xfrm>
          <a:off x="0" y="792717"/>
          <a:ext cx="8134407" cy="778918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Ф.14 т. 4000, стр.14.6 гр.11 &lt;= ф.13, т.1105 стр.1 + </a:t>
          </a:r>
          <a:br>
            <a:rPr lang="ru-RU" sz="2400" kern="1200" dirty="0" smtClean="0">
              <a:solidFill>
                <a:schemeClr val="tx1"/>
              </a:solidFill>
            </a:rPr>
          </a:br>
          <a:r>
            <a:rPr lang="ru-RU" sz="2400" kern="1200" dirty="0" smtClean="0">
              <a:solidFill>
                <a:schemeClr val="tx1"/>
              </a:solidFill>
            </a:rPr>
            <a:t>т. 2105,стр.1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0" y="792717"/>
        <a:ext cx="8134407" cy="77891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DD71901-CA5A-4ADC-B110-AABA516439F2}">
      <dsp:nvSpPr>
        <dsp:cNvPr id="0" name=""/>
        <dsp:cNvSpPr/>
      </dsp:nvSpPr>
      <dsp:spPr>
        <a:xfrm rot="5400000">
          <a:off x="4938572" y="-1872055"/>
          <a:ext cx="1159701" cy="519380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Ф.14 т. 2100 гр.02 </a:t>
          </a:r>
          <a:r>
            <a:rPr lang="en-US" sz="2400" b="1" kern="1200" dirty="0" smtClean="0"/>
            <a:t>&gt;</a:t>
          </a:r>
          <a:r>
            <a:rPr lang="ru-RU" sz="2400" b="1" kern="1200" dirty="0" smtClean="0"/>
            <a:t>= Ф.32 </a:t>
          </a:r>
          <a:br>
            <a:rPr lang="ru-RU" sz="2400" b="1" kern="1200" dirty="0" smtClean="0"/>
          </a:br>
          <a:r>
            <a:rPr lang="ru-RU" sz="2400" b="1" kern="1200" dirty="0" smtClean="0"/>
            <a:t>т. 2247 гр.1</a:t>
          </a:r>
          <a:endParaRPr lang="ru-RU" sz="2400" kern="1200" dirty="0"/>
        </a:p>
      </dsp:txBody>
      <dsp:txXfrm rot="5400000">
        <a:off x="4938572" y="-1872055"/>
        <a:ext cx="1159701" cy="5193809"/>
      </dsp:txXfrm>
    </dsp:sp>
    <dsp:sp modelId="{25F37CB3-9143-4950-B16C-059D0DAA7EB4}">
      <dsp:nvSpPr>
        <dsp:cNvPr id="0" name=""/>
        <dsp:cNvSpPr/>
      </dsp:nvSpPr>
      <dsp:spPr>
        <a:xfrm>
          <a:off x="0" y="36"/>
          <a:ext cx="2921518" cy="14496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По количеству переведенных новорожденных</a:t>
          </a:r>
          <a:endParaRPr lang="ru-RU" sz="2400" kern="1200" dirty="0"/>
        </a:p>
      </dsp:txBody>
      <dsp:txXfrm>
        <a:off x="0" y="36"/>
        <a:ext cx="2921518" cy="1449626"/>
      </dsp:txXfrm>
    </dsp:sp>
    <dsp:sp modelId="{436C29C7-7BC4-45DD-8D12-D502B6A92687}">
      <dsp:nvSpPr>
        <dsp:cNvPr id="0" name=""/>
        <dsp:cNvSpPr/>
      </dsp:nvSpPr>
      <dsp:spPr>
        <a:xfrm rot="5400000">
          <a:off x="4938572" y="-349947"/>
          <a:ext cx="1159701" cy="519380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Ф.14 т. 2200 гр.1 </a:t>
          </a:r>
          <a:r>
            <a:rPr lang="en-US" sz="2400" b="1" kern="1200" dirty="0" smtClean="0"/>
            <a:t>&gt;</a:t>
          </a:r>
          <a:r>
            <a:rPr lang="ru-RU" sz="2400" b="1" kern="1200" dirty="0" smtClean="0"/>
            <a:t>=Ф.32 т.2250 стр.1 гр.06 + Ф.32, т.2260,стр. 1, гр. 08</a:t>
          </a:r>
          <a:endParaRPr lang="ru-RU" sz="2400" kern="1200" dirty="0"/>
        </a:p>
      </dsp:txBody>
      <dsp:txXfrm rot="5400000">
        <a:off x="4938572" y="-349947"/>
        <a:ext cx="1159701" cy="5193809"/>
      </dsp:txXfrm>
    </dsp:sp>
    <dsp:sp modelId="{0755EDCE-23F6-4901-BE93-D41BF3AC8056}">
      <dsp:nvSpPr>
        <dsp:cNvPr id="0" name=""/>
        <dsp:cNvSpPr/>
      </dsp:nvSpPr>
      <dsp:spPr>
        <a:xfrm>
          <a:off x="0" y="1522144"/>
          <a:ext cx="2921518" cy="14496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По числу умерших новорожденных </a:t>
          </a:r>
          <a:br>
            <a:rPr lang="ru-RU" sz="2000" b="1" kern="1200" dirty="0" smtClean="0"/>
          </a:br>
          <a:r>
            <a:rPr lang="ru-RU" sz="2000" b="1" kern="1200" dirty="0" smtClean="0"/>
            <a:t>в первые 0-6 дней жизни</a:t>
          </a:r>
          <a:endParaRPr lang="ru-RU" sz="2000" b="1" kern="1200" dirty="0"/>
        </a:p>
      </dsp:txBody>
      <dsp:txXfrm>
        <a:off x="0" y="1522144"/>
        <a:ext cx="2921518" cy="14496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30BAF1-EBD2-4B9C-A311-45B460DEA602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660507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DE0970-A9E5-4001-8233-E7EC7ED4EADA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786535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9C1AE-2D53-4089-A42F-9534925D9127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82577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DE9FC-D6DA-40EA-A222-FF9421D9D468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916398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47BD47-010E-4E2E-A7CF-97C4C22BA2AC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565624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27EDC0-E6D5-42CA-A148-5A6BC96B8763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00434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443708-4179-434F-B020-BDA73798AA33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369053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5D4B49-7AD4-49AD-9361-D7B30EAA6E37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709444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6D5A1A-67B0-48A2-81CE-81557B70A4C4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264279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7BC44F-5951-4582-B48C-9E9EBB60D8A7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283469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EE4682-D69D-4E60-A2BC-0118CC90FA2A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29603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79B296C-70E0-4B64-B4E7-776836E6CEA9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9593338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30BAF1-EBD2-4B9C-A311-45B460DEA602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5752688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DE0970-A9E5-4001-8233-E7EC7ED4EADA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143399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9C1AE-2D53-4089-A42F-9534925D9127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749956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DE9FC-D6DA-40EA-A222-FF9421D9D468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4080132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47BD47-010E-4E2E-A7CF-97C4C22BA2AC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459469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27EDC0-E6D5-42CA-A148-5A6BC96B8763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222828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443708-4179-434F-B020-BDA73798AA33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5348535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5D4B49-7AD4-49AD-9361-D7B30EAA6E37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2403528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6D5A1A-67B0-48A2-81CE-81557B70A4C4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5442058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7BC44F-5951-4582-B48C-9E9EBB60D8A7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8729512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EE4682-D69D-4E60-A2BC-0118CC90FA2A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185035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79B296C-70E0-4B64-B4E7-776836E6CEA9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6329263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30BAF1-EBD2-4B9C-A311-45B460DEA602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424868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DE0970-A9E5-4001-8233-E7EC7ED4EADA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9419782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9C1AE-2D53-4089-A42F-9534925D9127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9166873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DE9FC-D6DA-40EA-A222-FF9421D9D468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341383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47BD47-010E-4E2E-A7CF-97C4C22BA2AC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9265528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27EDC0-E6D5-42CA-A148-5A6BC96B8763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921610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443708-4179-434F-B020-BDA73798AA33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8056281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5D4B49-7AD4-49AD-9361-D7B30EAA6E37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5076478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6D5A1A-67B0-48A2-81CE-81557B70A4C4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804754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7BC44F-5951-4582-B48C-9E9EBB60D8A7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1374095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EE4682-D69D-4E60-A2BC-0118CC90FA2A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5387093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79B296C-70E0-4B64-B4E7-776836E6CEA9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747588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30BAF1-EBD2-4B9C-A311-45B460DEA602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6894577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DE0970-A9E5-4001-8233-E7EC7ED4EADA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029006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9C1AE-2D53-4089-A42F-9534925D9127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4041010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DE9FC-D6DA-40EA-A222-FF9421D9D468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9177307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47BD47-010E-4E2E-A7CF-97C4C22BA2AC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7098696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27EDC0-E6D5-42CA-A148-5A6BC96B8763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4483117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443708-4179-434F-B020-BDA73798AA33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625227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5D4B49-7AD4-49AD-9361-D7B30EAA6E37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9582927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6D5A1A-67B0-48A2-81CE-81557B70A4C4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9510078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7BC44F-5951-4582-B48C-9E9EBB60D8A7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6039101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EE4682-D69D-4E60-A2BC-0118CC90FA2A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3362705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79B296C-70E0-4B64-B4E7-776836E6CEA9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036554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30BAF1-EBD2-4B9C-A311-45B460DEA602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4081378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DE0970-A9E5-4001-8233-E7EC7ED4EADA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1233528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9C1AE-2D53-4089-A42F-9534925D9127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259247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DE9FC-D6DA-40EA-A222-FF9421D9D468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7352781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47BD47-010E-4E2E-A7CF-97C4C22BA2AC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3173272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27EDC0-E6D5-42CA-A148-5A6BC96B8763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2064858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443708-4179-434F-B020-BDA73798AA33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9953797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5D4B49-7AD4-49AD-9361-D7B30EAA6E37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4980018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6D5A1A-67B0-48A2-81CE-81557B70A4C4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9749153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7BC44F-5951-4582-B48C-9E9EBB60D8A7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653382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EE4682-D69D-4E60-A2BC-0118CC90FA2A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9926050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79B296C-70E0-4B64-B4E7-776836E6CEA9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721323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C01E9F1-3A5C-44EE-8F95-BC06054234A3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2723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C01E9F1-3A5C-44EE-8F95-BC06054234A3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1652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C01E9F1-3A5C-44EE-8F95-BC06054234A3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5175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C01E9F1-3A5C-44EE-8F95-BC06054234A3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1284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C01E9F1-3A5C-44EE-8F95-BC06054234A3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7952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3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5" name="Picture 1" descr="C:\Documents and Settings\User\Рабочий стол\Презентации\dia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5286388"/>
            <a:ext cx="1393821" cy="1393821"/>
          </a:xfrm>
          <a:prstGeom prst="rect">
            <a:avLst/>
          </a:prstGeom>
          <a:noFill/>
        </p:spPr>
      </p:pic>
      <p:pic>
        <p:nvPicPr>
          <p:cNvPr id="26626" name="Picture 2" descr="C:\Documents and Settings\User\Рабочий стол\Презентации\dia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643578"/>
            <a:ext cx="1000132" cy="1000132"/>
          </a:xfrm>
          <a:prstGeom prst="rect">
            <a:avLst/>
          </a:prstGeom>
          <a:noFill/>
        </p:spPr>
      </p:pic>
      <p:pic>
        <p:nvPicPr>
          <p:cNvPr id="9" name="Picture 3" descr="C:\Documents and Settings\User\Рабочий стол\Презентации\фон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078930" y="-27864882"/>
            <a:ext cx="2286016" cy="1732629"/>
          </a:xfrm>
          <a:prstGeom prst="rect">
            <a:avLst/>
          </a:prstGeom>
          <a:noFill/>
        </p:spPr>
      </p:pic>
      <p:pic>
        <p:nvPicPr>
          <p:cNvPr id="10" name="Рисунок 9" descr="фон-1.png"/>
          <p:cNvPicPr>
            <a:picLocks noChangeAspect="1"/>
          </p:cNvPicPr>
          <p:nvPr/>
        </p:nvPicPr>
        <p:blipFill>
          <a:blip r:embed="rId5" cstate="print"/>
          <a:srcRect l="2580" t="4468" r="8600" b="8032"/>
          <a:stretch>
            <a:fillRect/>
          </a:stretch>
        </p:blipFill>
        <p:spPr>
          <a:xfrm>
            <a:off x="0" y="-317944"/>
            <a:ext cx="9144000" cy="682751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786190"/>
            <a:ext cx="9144000" cy="2184405"/>
          </a:xfrm>
          <a:solidFill>
            <a:srgbClr val="FF8800">
              <a:alpha val="80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ru-RU" sz="4000" b="1" dirty="0">
                <a:solidFill>
                  <a:srgbClr val="1F497D">
                    <a:lumMod val="50000"/>
                  </a:srgbClr>
                </a:solidFill>
                <a:latin typeface="Arial" charset="0"/>
                <a:ea typeface="+mn-ea"/>
                <a:cs typeface="+mn-cs"/>
              </a:rPr>
              <a:t>Состояние, задачи, проблемы</a:t>
            </a:r>
            <a:br>
              <a:rPr lang="ru-RU" sz="4000" b="1" dirty="0">
                <a:solidFill>
                  <a:srgbClr val="1F497D">
                    <a:lumMod val="50000"/>
                  </a:srgbClr>
                </a:solidFill>
                <a:latin typeface="Arial" charset="0"/>
                <a:ea typeface="+mn-ea"/>
                <a:cs typeface="+mn-cs"/>
              </a:rPr>
            </a:br>
            <a:r>
              <a:rPr lang="ru-RU" sz="4000" b="1" dirty="0">
                <a:solidFill>
                  <a:srgbClr val="1F497D">
                    <a:lumMod val="50000"/>
                  </a:srgbClr>
                </a:solidFill>
                <a:latin typeface="Arial" charset="0"/>
                <a:ea typeface="+mn-ea"/>
                <a:cs typeface="+mn-cs"/>
              </a:rPr>
              <a:t>демографической статистики</a:t>
            </a:r>
            <a:br>
              <a:rPr lang="ru-RU" sz="4000" b="1" dirty="0">
                <a:solidFill>
                  <a:srgbClr val="1F497D">
                    <a:lumMod val="50000"/>
                  </a:srgbClr>
                </a:solidFill>
                <a:latin typeface="Arial" charset="0"/>
                <a:ea typeface="+mn-ea"/>
                <a:cs typeface="+mn-cs"/>
              </a:rPr>
            </a:br>
            <a:r>
              <a:rPr lang="ru-RU" sz="4000" b="1" dirty="0">
                <a:solidFill>
                  <a:srgbClr val="1F497D">
                    <a:lumMod val="50000"/>
                  </a:srgbClr>
                </a:solidFill>
                <a:latin typeface="Arial" charset="0"/>
                <a:ea typeface="+mn-ea"/>
                <a:cs typeface="+mn-cs"/>
              </a:rPr>
              <a:t>и статистики </a:t>
            </a:r>
            <a:r>
              <a:rPr lang="ru-RU" sz="4000" b="1" dirty="0" smtClean="0">
                <a:solidFill>
                  <a:srgbClr val="1F497D">
                    <a:lumMod val="50000"/>
                  </a:srgbClr>
                </a:solidFill>
                <a:latin typeface="Arial" charset="0"/>
                <a:ea typeface="+mn-ea"/>
                <a:cs typeface="+mn-cs"/>
              </a:rPr>
              <a:t>здравоохранения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6198969"/>
            <a:ext cx="235742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Федорова О. И.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2017 г.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Логотип МИАЦ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4703" y="-83169"/>
            <a:ext cx="2000264" cy="10001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30518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357166"/>
            <a:ext cx="8786842" cy="64291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>
              <a:spcBef>
                <a:spcPts val="1200"/>
              </a:spcBef>
            </a:pPr>
            <a:r>
              <a:rPr lang="ru-RU" sz="2400" dirty="0" smtClean="0">
                <a:solidFill>
                  <a:schemeClr val="bg1"/>
                </a:solidFill>
              </a:rPr>
              <a:t>Инструкция по заполнению формы №14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214422"/>
            <a:ext cx="8643998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…«Таблица 2000 заполняется по данным Карты выбывшей из стационара (Ф.066/у).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2285992"/>
            <a:ext cx="87868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При ее заполнении необходимо руководствоваться следующими положениями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3286124"/>
            <a:ext cx="842968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dirty="0" smtClean="0"/>
              <a:t>В строку 1 «всего» включаются сведения </a:t>
            </a:r>
            <a:br>
              <a:rPr lang="ru-RU" sz="2500" dirty="0" smtClean="0"/>
            </a:br>
            <a:r>
              <a:rPr lang="ru-RU" sz="2500" dirty="0" smtClean="0"/>
              <a:t>о всех </a:t>
            </a:r>
            <a:r>
              <a:rPr lang="ru-RU" sz="2500" b="1" dirty="0" smtClean="0"/>
              <a:t>выписанных, проведенных ими койко-днях, и умерших пациентах.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4714884"/>
            <a:ext cx="857256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dirty="0" smtClean="0"/>
              <a:t>В таблицу не включаются сведения о пациентах, </a:t>
            </a:r>
            <a:r>
              <a:rPr lang="ru-RU" sz="2500" b="1" dirty="0" smtClean="0"/>
              <a:t>переведенных в другие стационары, </a:t>
            </a:r>
            <a:r>
              <a:rPr lang="ru-RU" sz="2500" dirty="0" smtClean="0"/>
              <a:t>т. е. исходы </a:t>
            </a:r>
            <a:br>
              <a:rPr lang="ru-RU" sz="2500" dirty="0" smtClean="0"/>
            </a:br>
            <a:r>
              <a:rPr lang="ru-RU" sz="2500" dirty="0" smtClean="0"/>
              <a:t>их лечения не определились»...</a:t>
            </a:r>
            <a:endParaRPr lang="ru-RU" sz="2500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85720" y="3071810"/>
            <a:ext cx="8429684" cy="4571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285720" y="4597727"/>
            <a:ext cx="8429684" cy="4571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57158" y="6097925"/>
            <a:ext cx="8429684" cy="4571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037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2428868"/>
            <a:ext cx="8286808" cy="371477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2400" dirty="0" smtClean="0"/>
              <a:t>Переведённые пациенты не учитываются</a:t>
            </a:r>
            <a:br>
              <a:rPr lang="ru-RU" sz="2400" dirty="0" smtClean="0"/>
            </a:br>
            <a:r>
              <a:rPr lang="ru-RU" sz="2400" b="1" dirty="0" smtClean="0"/>
              <a:t>в форме № 14 т. 2000 </a:t>
            </a:r>
            <a:r>
              <a:rPr lang="ru-RU" sz="2400" dirty="0" smtClean="0"/>
              <a:t>по нозологическим формам</a:t>
            </a:r>
            <a:br>
              <a:rPr lang="ru-RU" sz="2400" dirty="0" smtClean="0"/>
            </a:br>
            <a:r>
              <a:rPr lang="ru-RU" sz="2400" dirty="0" smtClean="0"/>
              <a:t>как </a:t>
            </a:r>
            <a:r>
              <a:rPr lang="ru-RU" sz="2400" u="sng" dirty="0" smtClean="0"/>
              <a:t>выписанные</a:t>
            </a:r>
            <a:r>
              <a:rPr lang="ru-RU" sz="2400" dirty="0" smtClean="0"/>
              <a:t>.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2400" dirty="0" smtClean="0"/>
              <a:t>Их необходимо показать как </a:t>
            </a:r>
            <a:r>
              <a:rPr lang="ru-RU" sz="2400" u="sng" dirty="0" smtClean="0"/>
              <a:t>переведённых</a:t>
            </a: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b="1" dirty="0" smtClean="0"/>
              <a:t>в т. 2100 </a:t>
            </a:r>
            <a:r>
              <a:rPr lang="ru-RU" sz="2400" dirty="0" smtClean="0"/>
              <a:t>«Кроме того пациенты перевёденные в другие организации»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/>
              <a:t>В учетной форме </a:t>
            </a:r>
            <a:r>
              <a:rPr lang="ru-RU" sz="2400" b="1" dirty="0" smtClean="0"/>
              <a:t>№ 066/у </a:t>
            </a:r>
            <a:r>
              <a:rPr lang="ru-RU" sz="2400" dirty="0" smtClean="0"/>
              <a:t>в </a:t>
            </a:r>
            <a:r>
              <a:rPr lang="ru-RU" sz="2400" b="1" dirty="0" smtClean="0"/>
              <a:t>п. 24 </a:t>
            </a:r>
            <a:r>
              <a:rPr lang="ru-RU" sz="2400" dirty="0" smtClean="0"/>
              <a:t>«Исход госпитализации» отмечается </a:t>
            </a:r>
            <a:r>
              <a:rPr lang="ru-RU" sz="2400" b="1" dirty="0" smtClean="0"/>
              <a:t>п.4</a:t>
            </a:r>
            <a:r>
              <a:rPr lang="ru-RU" sz="2400" dirty="0" smtClean="0"/>
              <a:t> «переведен в другой стационар»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214422"/>
            <a:ext cx="8501122" cy="103105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600" b="1" dirty="0" smtClean="0"/>
              <a:t>Письмо ГАУЗ «МИАЦ» от 06.05.2016 г. № 200</a:t>
            </a:r>
          </a:p>
          <a:p>
            <a:pPr algn="ctr">
              <a:spcAft>
                <a:spcPts val="600"/>
              </a:spcAft>
            </a:pPr>
            <a:r>
              <a:rPr lang="ru-RU" sz="2000" b="1" dirty="0" smtClean="0">
                <a:solidFill>
                  <a:srgbClr val="800000"/>
                </a:solidFill>
              </a:rPr>
              <a:t>«Разъяснения об учете пациентов</a:t>
            </a:r>
            <a:br>
              <a:rPr lang="ru-RU" sz="2000" b="1" dirty="0" smtClean="0">
                <a:solidFill>
                  <a:srgbClr val="800000"/>
                </a:solidFill>
              </a:rPr>
            </a:br>
            <a:r>
              <a:rPr lang="ru-RU" sz="2000" b="1" dirty="0" smtClean="0">
                <a:solidFill>
                  <a:srgbClr val="800000"/>
                </a:solidFill>
              </a:rPr>
              <a:t>переведенных из стационара в другие МО»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0" y="142852"/>
            <a:ext cx="8786842" cy="78581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>
              <a:spcBef>
                <a:spcPts val="1200"/>
              </a:spcBef>
            </a:pPr>
            <a:r>
              <a:rPr lang="ru-RU" sz="2400" b="1" dirty="0" smtClean="0">
                <a:solidFill>
                  <a:schemeClr val="bg1"/>
                </a:solidFill>
              </a:rPr>
              <a:t>Повышение качества статистического учета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и обеспечение достоверности статистических данных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30958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1714489"/>
            <a:ext cx="8429684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Необходимо заверить подписью заместителя главного врача по лечебной работе 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или зав. отделения Ф.14 т. 2000: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95298" y="3571876"/>
            <a:ext cx="32861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Выбывшие пациенты с ИБС </a:t>
            </a:r>
            <a:br>
              <a:rPr lang="ru-RU" sz="2800" b="1" dirty="0" smtClean="0"/>
            </a:br>
            <a:r>
              <a:rPr lang="ru-RU" sz="2800" b="1" dirty="0" smtClean="0"/>
              <a:t>(стр.10.4-10.6.7)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86380" y="3571876"/>
            <a:ext cx="34290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</a:rPr>
              <a:t>Выбывшие пациенты с ЦВБ </a:t>
            </a:r>
            <a:br>
              <a:rPr lang="ru-RU" sz="2800" b="1" dirty="0" smtClean="0">
                <a:solidFill>
                  <a:prstClr val="black"/>
                </a:solidFill>
              </a:rPr>
            </a:br>
            <a:r>
              <a:rPr lang="ru-RU" sz="2800" b="1" dirty="0" smtClean="0">
                <a:solidFill>
                  <a:prstClr val="black"/>
                </a:solidFill>
              </a:rPr>
              <a:t>(стр.10.7-10.7.6.1) </a:t>
            </a:r>
            <a:endParaRPr lang="ru-RU" sz="2800" b="1" dirty="0"/>
          </a:p>
        </p:txBody>
      </p:sp>
      <p:sp>
        <p:nvSpPr>
          <p:cNvPr id="8" name="Стрелка вниз 7"/>
          <p:cNvSpPr/>
          <p:nvPr/>
        </p:nvSpPr>
        <p:spPr bwMode="auto">
          <a:xfrm rot="2331294">
            <a:off x="3013692" y="3148325"/>
            <a:ext cx="165284" cy="642942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Стрелка вниз 8"/>
          <p:cNvSpPr/>
          <p:nvPr/>
        </p:nvSpPr>
        <p:spPr bwMode="auto">
          <a:xfrm rot="19275985">
            <a:off x="4840764" y="3117536"/>
            <a:ext cx="174853" cy="642942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0" y="214290"/>
            <a:ext cx="9001156" cy="128588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>
              <a:spcBef>
                <a:spcPts val="1200"/>
              </a:spcBef>
            </a:pPr>
            <a:r>
              <a:rPr lang="ru-RU" sz="2400" dirty="0" smtClean="0">
                <a:solidFill>
                  <a:schemeClr val="bg1"/>
                </a:solidFill>
              </a:rPr>
              <a:t>Ф. №14 «Сведения о деятельности подразделений медицинской организации, оказывающих медицинскую помощь в стационарных условиях»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5491173"/>
            <a:ext cx="8429684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По т. 2100 дать пояснения.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37819813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3571874"/>
            <a:ext cx="8229600" cy="50006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должно быть равно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785924"/>
            <a:ext cx="8572560" cy="138499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/>
              <a:t>Количество выбывших с ОКС </a:t>
            </a:r>
            <a:br>
              <a:rPr lang="ru-RU" sz="2800" b="1" dirty="0" smtClean="0"/>
            </a:br>
            <a:r>
              <a:rPr lang="ru-RU" sz="2800" b="1" dirty="0" smtClean="0"/>
              <a:t>(стр.10.4.1.1, 10.4.2, 10.4.3, 10.4.4) </a:t>
            </a:r>
            <a:br>
              <a:rPr lang="ru-RU" sz="2800" b="1" dirty="0" smtClean="0"/>
            </a:br>
            <a:r>
              <a:rPr lang="ru-RU" sz="2800" b="1" dirty="0" smtClean="0"/>
              <a:t>и с  ОНМК (10.7.1, 10.7.2, 10.7.3,10.7.4) в Ф. №14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4643444"/>
            <a:ext cx="8572560" cy="138499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/>
              <a:t>Количеству ОКС и ОНМК в Мониторинге </a:t>
            </a:r>
            <a:br>
              <a:rPr lang="ru-RU" sz="2800" b="1" dirty="0" smtClean="0"/>
            </a:br>
            <a:r>
              <a:rPr lang="ru-RU" sz="2800" b="1" dirty="0" smtClean="0"/>
              <a:t>по снижению смертности от ИБС (стр.47) </a:t>
            </a:r>
            <a:br>
              <a:rPr lang="ru-RU" sz="2800" b="1" dirty="0" smtClean="0"/>
            </a:br>
            <a:r>
              <a:rPr lang="ru-RU" sz="2800" b="1" dirty="0" smtClean="0"/>
              <a:t>и от ЦВБ (стр.28)</a:t>
            </a:r>
            <a:endParaRPr lang="ru-RU" sz="2800" b="1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142844" y="142852"/>
            <a:ext cx="8858312" cy="1214446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>
              <a:spcBef>
                <a:spcPts val="1200"/>
              </a:spcBef>
            </a:pPr>
            <a:r>
              <a:rPr lang="ru-RU" sz="2400" dirty="0" smtClean="0">
                <a:solidFill>
                  <a:schemeClr val="bg1"/>
                </a:solidFill>
              </a:rPr>
              <a:t>Ф. №14 «Сведения о деятельности подразделений медицинской организации, оказывающих медицинскую помощь в стационарных условиях»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08078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20" y="857232"/>
            <a:ext cx="8572560" cy="3929090"/>
          </a:xfrm>
        </p:spPr>
        <p:txBody>
          <a:bodyPr/>
          <a:lstStyle/>
          <a:p>
            <a:pPr>
              <a:spcBef>
                <a:spcPts val="1200"/>
              </a:spcBef>
              <a:buClr>
                <a:srgbClr val="FF8800"/>
              </a:buClr>
              <a:buFont typeface="Wingdings" pitchFamily="2" charset="2"/>
              <a:buChar char="§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Т. 4000 стр. 1 = стр. 2+3+4…+20 по всем графам</a:t>
            </a:r>
          </a:p>
          <a:p>
            <a:pPr>
              <a:spcBef>
                <a:spcPts val="1200"/>
              </a:spcBef>
              <a:buClr>
                <a:srgbClr val="FF8800"/>
              </a:buClr>
              <a:buFont typeface="Wingdings" pitchFamily="2" charset="2"/>
              <a:buChar char="§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Т. 4000 стр. 8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&gt;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или = 8.1+8.2 по всем графам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buClr>
                <a:srgbClr val="FF8800"/>
              </a:buClr>
              <a:buFont typeface="Wingdings" pitchFamily="2" charset="2"/>
              <a:buChar char="§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Т. 4000 стр.  2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&gt;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или = 2.1+2.2 ….+2.11 по всем графам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buClr>
                <a:srgbClr val="FF8800"/>
              </a:buClr>
              <a:buFont typeface="Wingdings" pitchFamily="2" charset="2"/>
              <a:buChar char="§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Операции на сосудах  (строка 8) и операции на нервной системе (2)  не должны дублироваться.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Если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данные операции подходят как для строки 8, так и для строки 2, следует  отметить их только в одной строке. </a:t>
            </a:r>
          </a:p>
          <a:p>
            <a:pPr>
              <a:spcBef>
                <a:spcPts val="1200"/>
              </a:spcBef>
              <a:buClr>
                <a:srgbClr val="FF8800"/>
              </a:buClr>
              <a:buFont typeface="Wingdings" pitchFamily="2" charset="2"/>
              <a:buChar char="§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Другие операции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, которые вошли в строки 2 и 8, но не вошли в предлагаемый перечень операций, 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обязательно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следует расшифровать – приложить список операций и их количество. То же касается строки 20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Прочие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операции.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6248" y="6000768"/>
            <a:ext cx="4643470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Без данной  расшифровки отчет приниматься не будет.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 bwMode="auto">
          <a:xfrm>
            <a:off x="214282" y="1357298"/>
            <a:ext cx="8643998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 bwMode="auto">
          <a:xfrm>
            <a:off x="214282" y="1857364"/>
            <a:ext cx="8643998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 bwMode="auto">
          <a:xfrm>
            <a:off x="214282" y="2427280"/>
            <a:ext cx="8643998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 bwMode="auto">
          <a:xfrm>
            <a:off x="214282" y="3998916"/>
            <a:ext cx="8643998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0" y="214290"/>
            <a:ext cx="2500330" cy="500066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>
              <a:spcBef>
                <a:spcPts val="1200"/>
              </a:spcBef>
            </a:pPr>
            <a:r>
              <a:rPr lang="ru-RU" sz="2400" dirty="0" smtClean="0">
                <a:solidFill>
                  <a:schemeClr val="bg1"/>
                </a:solidFill>
              </a:rPr>
              <a:t>Ф. №14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12346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4336" y="5343539"/>
            <a:ext cx="8086724" cy="1214445"/>
          </a:xfrm>
        </p:spPr>
        <p:txBody>
          <a:bodyPr/>
          <a:lstStyle/>
          <a:p>
            <a:endParaRPr lang="ru-RU" sz="2000" dirty="0">
              <a:cs typeface="Arial"/>
            </a:endParaRPr>
          </a:p>
          <a:p>
            <a:pPr>
              <a:buNone/>
            </a:pPr>
            <a:r>
              <a:rPr lang="ru-RU" sz="2400" dirty="0" smtClean="0">
                <a:cs typeface="Arial"/>
              </a:rPr>
              <a:t>С </a:t>
            </a:r>
            <a:r>
              <a:rPr lang="ru-RU" sz="2400" dirty="0">
                <a:cs typeface="Arial"/>
              </a:rPr>
              <a:t>формой 32 «Сведения о медицинской помощи беременным, роженицам и родильницам</a:t>
            </a:r>
            <a:endParaRPr lang="ru-RU" sz="2400" dirty="0"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172" y="1533511"/>
            <a:ext cx="8286808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 err="1" smtClean="0">
                <a:cs typeface="Arial"/>
              </a:rPr>
              <a:t>Межформенный</a:t>
            </a:r>
            <a:r>
              <a:rPr lang="ru-RU" sz="2800" dirty="0" smtClean="0">
                <a:cs typeface="Arial"/>
              </a:rPr>
              <a:t> контроль должен проводиться: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 bwMode="auto">
          <a:xfrm rot="5400000">
            <a:off x="-1801854" y="4317213"/>
            <a:ext cx="4537899" cy="79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600016" y="2319329"/>
            <a:ext cx="84296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-266700">
              <a:buNone/>
            </a:pPr>
            <a:r>
              <a:rPr lang="ru-RU" sz="2400" dirty="0" smtClean="0">
                <a:cs typeface="Arial"/>
              </a:rPr>
              <a:t>С формой 12 «Сведения о числе заболеваний, зарегистрированных у пациентов, проживающих </a:t>
            </a:r>
            <a:br>
              <a:rPr lang="ru-RU" sz="2400" dirty="0" smtClean="0">
                <a:cs typeface="Arial"/>
              </a:rPr>
            </a:br>
            <a:r>
              <a:rPr lang="ru-RU" sz="2400" dirty="0" smtClean="0">
                <a:cs typeface="Arial"/>
              </a:rPr>
              <a:t>в районе обслуживания медицинской организации»</a:t>
            </a:r>
            <a:endParaRPr lang="ru-RU" sz="2400" dirty="0">
              <a:cs typeface="Arial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 bwMode="auto">
          <a:xfrm>
            <a:off x="457172" y="3605213"/>
            <a:ext cx="821537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 bwMode="auto">
          <a:xfrm>
            <a:off x="457172" y="4603757"/>
            <a:ext cx="821537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600048" y="3676651"/>
            <a:ext cx="80724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 формой 13 «Сведения о беременности 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    с абортивным исходом»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0048" y="4891097"/>
            <a:ext cx="8001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dirty="0" smtClean="0">
                <a:cs typeface="Arial"/>
              </a:rPr>
              <a:t>С формой 30 «Сведения о медицинской организации»</a:t>
            </a:r>
            <a:endParaRPr lang="ru-RU" sz="2400" dirty="0">
              <a:cs typeface="Arial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 bwMode="auto">
          <a:xfrm>
            <a:off x="457172" y="5675327"/>
            <a:ext cx="821537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8" name="Заголовок 1"/>
          <p:cNvSpPr txBox="1">
            <a:spLocks/>
          </p:cNvSpPr>
          <p:nvPr/>
        </p:nvSpPr>
        <p:spPr bwMode="auto">
          <a:xfrm>
            <a:off x="142844" y="142852"/>
            <a:ext cx="8858312" cy="1214446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>
              <a:spcBef>
                <a:spcPts val="1200"/>
              </a:spcBef>
            </a:pPr>
            <a:r>
              <a:rPr lang="ru-RU" sz="2400" dirty="0" smtClean="0">
                <a:solidFill>
                  <a:schemeClr val="bg1"/>
                </a:solidFill>
              </a:rPr>
              <a:t>Ф. №14 «Сведения о деятельности подразделений медицинской организации, оказывающих медицинскую помощь в стационарных условиях»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43333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000108"/>
            <a:ext cx="8229600" cy="285752"/>
          </a:xfrm>
        </p:spPr>
        <p:txBody>
          <a:bodyPr/>
          <a:lstStyle/>
          <a:p>
            <a:r>
              <a:rPr lang="ru-RU" b="1" dirty="0">
                <a:latin typeface="Times New Roman"/>
                <a:cs typeface="Times New Roman"/>
              </a:rPr>
              <a:t/>
            </a:r>
            <a:br>
              <a:rPr lang="ru-RU" b="1" dirty="0">
                <a:latin typeface="Times New Roman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332" y="1319197"/>
            <a:ext cx="8572560" cy="5145435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 количеству:</a:t>
            </a: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острого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и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повторного инфаркта миокарда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стенокардия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нестабильная стенокардия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субарахноидальное кровоизлияние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внутримозговое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и другое внутричерепное кровоизлияние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инфаркт мозга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инсульт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не уточненный, как кровоизлияние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или инфаркт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закупорка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и стеноз </a:t>
            </a:r>
            <a:r>
              <a:rPr lang="ru-RU" sz="2400" b="1" dirty="0" err="1">
                <a:latin typeface="Arial" pitchFamily="34" charset="0"/>
                <a:cs typeface="Arial" pitchFamily="34" charset="0"/>
              </a:rPr>
              <a:t>прецеребральных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 артерий,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не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приводящие к инфаркту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мозга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пневмонии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у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детей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endParaRPr lang="ru-RU" sz="20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-19050" y="76177"/>
            <a:ext cx="9144000" cy="11430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>
              <a:spcBef>
                <a:spcPts val="1200"/>
              </a:spcBef>
            </a:pPr>
            <a:r>
              <a:rPr lang="ru-RU" sz="2400" b="1" dirty="0" smtClean="0">
                <a:solidFill>
                  <a:schemeClr val="bg1"/>
                </a:solidFill>
                <a:cs typeface="Arial"/>
              </a:rPr>
              <a:t>14 форма  </a:t>
            </a:r>
            <a:r>
              <a:rPr lang="ru-RU" sz="2400" b="1" dirty="0" err="1" smtClean="0">
                <a:solidFill>
                  <a:schemeClr val="bg1"/>
                </a:solidFill>
                <a:cs typeface="Arial"/>
              </a:rPr>
              <a:t>Межформенный</a:t>
            </a:r>
            <a:r>
              <a:rPr lang="ru-RU" sz="2400" b="1" dirty="0" smtClean="0">
                <a:solidFill>
                  <a:schemeClr val="bg1"/>
                </a:solidFill>
                <a:cs typeface="Arial"/>
              </a:rPr>
              <a:t> контроль с 12 формой </a:t>
            </a:r>
            <a:r>
              <a:rPr lang="ru-RU" sz="2400" dirty="0" smtClean="0">
                <a:solidFill>
                  <a:schemeClr val="bg1"/>
                </a:solidFill>
                <a:cs typeface="Arial"/>
              </a:rPr>
              <a:t>«Сведения о числе заболеваний, зарегистрированных </a:t>
            </a:r>
            <a:br>
              <a:rPr lang="ru-RU" sz="2400" dirty="0" smtClean="0">
                <a:solidFill>
                  <a:schemeClr val="bg1"/>
                </a:solidFill>
                <a:cs typeface="Arial"/>
              </a:rPr>
            </a:br>
            <a:r>
              <a:rPr lang="ru-RU" sz="2400" dirty="0" smtClean="0">
                <a:solidFill>
                  <a:schemeClr val="bg1"/>
                </a:solidFill>
                <a:cs typeface="Arial"/>
              </a:rPr>
              <a:t>у пациентов, проживающих в районе обслуживания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4459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1604949"/>
            <a:ext cx="8286808" cy="16312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cs typeface="Arial"/>
              </a:rPr>
              <a:t>Число заболеваний (острые и повторные инфаркты миокарда и острые формы цереброваскулярных болезней, пневмонии </a:t>
            </a:r>
            <a:br>
              <a:rPr lang="ru-RU" sz="2000" b="1" dirty="0" smtClean="0">
                <a:cs typeface="Arial"/>
              </a:rPr>
            </a:br>
            <a:r>
              <a:rPr lang="ru-RU" sz="2000" b="1" dirty="0" smtClean="0">
                <a:cs typeface="Arial"/>
              </a:rPr>
              <a:t>и другие заболевания, требующие лечения в стационарных условиях, в форме №12 должно </a:t>
            </a:r>
            <a:r>
              <a:rPr lang="ru-RU" sz="2000" b="1" u="sng" dirty="0" smtClean="0">
                <a:cs typeface="Arial"/>
              </a:rPr>
              <a:t>быть больше или равно числу лиц</a:t>
            </a:r>
            <a:r>
              <a:rPr lang="ru-RU" sz="2000" b="1" dirty="0" smtClean="0">
                <a:cs typeface="Arial"/>
              </a:rPr>
              <a:t>, показанных в форме №14. </a:t>
            </a:r>
            <a:endParaRPr lang="ru-RU" sz="2000" b="1" dirty="0">
              <a:cs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386135"/>
            <a:ext cx="8286808" cy="13234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cs typeface="Arial"/>
              </a:rPr>
              <a:t>Превышение количества заболеваний в форме №14 над заболеваниями, показанными в форме №12, указывает </a:t>
            </a:r>
            <a:br>
              <a:rPr lang="ru-RU" sz="2000" b="1" dirty="0" smtClean="0">
                <a:cs typeface="Arial"/>
              </a:rPr>
            </a:br>
            <a:r>
              <a:rPr lang="ru-RU" sz="2000" b="1" dirty="0" smtClean="0">
                <a:cs typeface="Arial"/>
              </a:rPr>
              <a:t>на отсутствие преемственности между поликлиникой </a:t>
            </a:r>
            <a:br>
              <a:rPr lang="ru-RU" sz="2000" b="1" dirty="0" smtClean="0">
                <a:cs typeface="Arial"/>
              </a:rPr>
            </a:br>
            <a:r>
              <a:rPr lang="ru-RU" sz="2000" b="1" dirty="0" smtClean="0">
                <a:cs typeface="Arial"/>
              </a:rPr>
              <a:t>и стационаром.</a:t>
            </a:r>
            <a:endParaRPr lang="ru-RU" sz="2000" b="1" dirty="0">
              <a:cs typeface="Arial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4862521"/>
            <a:ext cx="8286808" cy="16312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Исключение: число заболеваний в форме №14 может быть больше, чем в форме №12, только в случае госпитализации лиц с вышеуказанными нозологическими единицами, </a:t>
            </a:r>
            <a:br>
              <a:rPr lang="ru-RU" sz="2000" b="1" dirty="0" smtClean="0"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не проживающими на территории обслуживания учреждения здравоохранения. 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0" y="142852"/>
            <a:ext cx="9144000" cy="11430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ru-RU" sz="2400" b="1" dirty="0" smtClean="0">
              <a:solidFill>
                <a:schemeClr val="bg1"/>
              </a:solidFill>
              <a:cs typeface="Arial"/>
            </a:endParaRPr>
          </a:p>
          <a:p>
            <a:pPr lvl="0" algn="ctr"/>
            <a:r>
              <a:rPr lang="ru-RU" sz="2400" b="1" dirty="0" smtClean="0">
                <a:solidFill>
                  <a:schemeClr val="bg1"/>
                </a:solidFill>
                <a:cs typeface="Arial"/>
              </a:rPr>
              <a:t>14 форма  </a:t>
            </a:r>
            <a:r>
              <a:rPr lang="ru-RU" sz="2400" b="1" dirty="0" err="1" smtClean="0">
                <a:solidFill>
                  <a:schemeClr val="bg1"/>
                </a:solidFill>
                <a:cs typeface="Arial"/>
              </a:rPr>
              <a:t>Межформенный</a:t>
            </a:r>
            <a:r>
              <a:rPr lang="ru-RU" sz="2400" b="1" dirty="0" smtClean="0">
                <a:solidFill>
                  <a:schemeClr val="bg1"/>
                </a:solidFill>
                <a:cs typeface="Arial"/>
              </a:rPr>
              <a:t> контроль с 12 формой </a:t>
            </a:r>
            <a:r>
              <a:rPr lang="ru-RU" sz="24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	</a:t>
            </a:r>
            <a:r>
              <a:rPr lang="ru-RU" sz="2400" dirty="0" smtClean="0">
                <a:solidFill>
                  <a:schemeClr val="bg1"/>
                </a:solidFill>
                <a:cs typeface="Arial"/>
              </a:rPr>
              <a:t>«Сведения о числе заболеваний, зарегистрированных </a:t>
            </a:r>
            <a:br>
              <a:rPr lang="ru-RU" sz="2400" dirty="0" smtClean="0">
                <a:solidFill>
                  <a:schemeClr val="bg1"/>
                </a:solidFill>
                <a:cs typeface="Arial"/>
              </a:rPr>
            </a:br>
            <a:r>
              <a:rPr lang="ru-RU" sz="2400" dirty="0" smtClean="0">
                <a:solidFill>
                  <a:schemeClr val="bg1"/>
                </a:solidFill>
                <a:cs typeface="Arial"/>
              </a:rPr>
              <a:t>у пациентов, проживающих в районе обслуживания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95212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43240" y="1142984"/>
            <a:ext cx="22670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dirty="0" smtClean="0">
                <a:solidFill>
                  <a:prstClr val="black"/>
                </a:solidFill>
              </a:rPr>
              <a:t>Проводится:</a:t>
            </a:r>
            <a:endParaRPr lang="ru-RU" sz="2800" dirty="0">
              <a:solidFill>
                <a:prstClr val="black"/>
              </a:solidFill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580998" y="1828787"/>
          <a:ext cx="7990436" cy="12144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Схема 7"/>
          <p:cNvGraphicFramePr/>
          <p:nvPr/>
        </p:nvGraphicFramePr>
        <p:xfrm>
          <a:off x="580998" y="3329285"/>
          <a:ext cx="8062968" cy="13189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" name="Схема 10"/>
          <p:cNvGraphicFramePr/>
          <p:nvPr/>
        </p:nvGraphicFramePr>
        <p:xfrm>
          <a:off x="580997" y="4972059"/>
          <a:ext cx="8134407" cy="157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0" y="142852"/>
            <a:ext cx="9144000" cy="857256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ru-RU" sz="2400" b="1" dirty="0" smtClean="0">
              <a:solidFill>
                <a:schemeClr val="bg1"/>
              </a:solidFill>
              <a:cs typeface="Arial"/>
            </a:endParaRPr>
          </a:p>
          <a:p>
            <a:pPr lvl="0" algn="ctr"/>
            <a:r>
              <a:rPr lang="ru-RU" sz="2400" dirty="0" smtClean="0">
                <a:solidFill>
                  <a:schemeClr val="bg1"/>
                </a:solidFill>
              </a:rPr>
              <a:t>14 форма </a:t>
            </a:r>
            <a:r>
              <a:rPr lang="ru-RU" sz="2400" dirty="0" err="1" smtClean="0">
                <a:solidFill>
                  <a:schemeClr val="bg1"/>
                </a:solidFill>
              </a:rPr>
              <a:t>Межформенный</a:t>
            </a:r>
            <a:r>
              <a:rPr lang="ru-RU" sz="2400" dirty="0" smtClean="0">
                <a:solidFill>
                  <a:schemeClr val="bg1"/>
                </a:solidFill>
              </a:rPr>
              <a:t> контроль с 13 формой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«Сведения о беременности с абортивным исходом»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1534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348" y="2376481"/>
            <a:ext cx="8429652" cy="4214842"/>
          </a:xfrm>
        </p:spPr>
        <p:txBody>
          <a:bodyPr/>
          <a:lstStyle/>
          <a:p>
            <a:pPr>
              <a:spcBef>
                <a:spcPts val="1800"/>
              </a:spcBef>
              <a:buNone/>
            </a:pPr>
            <a:r>
              <a:rPr lang="ru-RU" dirty="0" smtClean="0">
                <a:cs typeface="Arial"/>
              </a:rPr>
              <a:t>по количеству выбывших всего (выписано + умерло + переведено) пациентов</a:t>
            </a:r>
          </a:p>
          <a:p>
            <a:pPr>
              <a:spcBef>
                <a:spcPts val="1800"/>
              </a:spcBef>
              <a:buNone/>
            </a:pPr>
            <a:r>
              <a:rPr lang="ru-RU" dirty="0" smtClean="0">
                <a:cs typeface="Arial"/>
              </a:rPr>
              <a:t>по количеству выписанных пациентов</a:t>
            </a:r>
            <a:endParaRPr lang="ru-RU" dirty="0" smtClean="0"/>
          </a:p>
          <a:p>
            <a:pPr>
              <a:spcBef>
                <a:spcPts val="1800"/>
              </a:spcBef>
              <a:buNone/>
            </a:pPr>
            <a:r>
              <a:rPr lang="ru-RU" dirty="0" smtClean="0">
                <a:cs typeface="Arial"/>
              </a:rPr>
              <a:t>по количеству умерших пациентов</a:t>
            </a:r>
            <a:endParaRPr lang="ru-RU" dirty="0" smtClean="0"/>
          </a:p>
          <a:p>
            <a:pPr>
              <a:spcBef>
                <a:spcPts val="1800"/>
              </a:spcBef>
              <a:buNone/>
            </a:pPr>
            <a:r>
              <a:rPr lang="ru-RU" dirty="0" smtClean="0">
                <a:cs typeface="Arial"/>
              </a:rPr>
              <a:t>по количеству переведенных пациентов</a:t>
            </a:r>
            <a:endParaRPr lang="ru-RU" dirty="0">
              <a:cs typeface="Arial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290482" y="2605082"/>
            <a:ext cx="142876" cy="14287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290482" y="3838578"/>
            <a:ext cx="142876" cy="14287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309532" y="4529145"/>
            <a:ext cx="142876" cy="14287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290482" y="5224475"/>
            <a:ext cx="142876" cy="14287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86050" y="1571612"/>
            <a:ext cx="28952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cs typeface="Arial"/>
              </a:rPr>
              <a:t>Проводится: 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0" y="214290"/>
            <a:ext cx="9144000" cy="857256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ru-RU" sz="2400" b="1" dirty="0" smtClean="0">
              <a:solidFill>
                <a:schemeClr val="bg1"/>
              </a:solidFill>
              <a:cs typeface="Arial"/>
            </a:endParaRPr>
          </a:p>
          <a:p>
            <a:pPr lvl="0" algn="ctr"/>
            <a:endParaRPr lang="ru-RU" sz="2400" b="1" dirty="0" smtClean="0">
              <a:solidFill>
                <a:schemeClr val="bg1"/>
              </a:solidFill>
              <a:cs typeface="Arial"/>
            </a:endParaRPr>
          </a:p>
          <a:p>
            <a:pPr lvl="0" algn="ctr"/>
            <a:r>
              <a:rPr lang="ru-RU" sz="2400" b="1" dirty="0" smtClean="0">
                <a:solidFill>
                  <a:schemeClr val="bg1"/>
                </a:solidFill>
                <a:cs typeface="Arial"/>
              </a:rPr>
              <a:t>14 форма  </a:t>
            </a:r>
            <a:r>
              <a:rPr lang="ru-RU" sz="2400" b="1" dirty="0" err="1" smtClean="0">
                <a:solidFill>
                  <a:schemeClr val="bg1"/>
                </a:solidFill>
                <a:cs typeface="Arial"/>
              </a:rPr>
              <a:t>Межформенный</a:t>
            </a:r>
            <a:r>
              <a:rPr lang="ru-RU" sz="2400" b="1" dirty="0" smtClean="0">
                <a:solidFill>
                  <a:schemeClr val="bg1"/>
                </a:solidFill>
                <a:cs typeface="Arial"/>
              </a:rPr>
              <a:t> контроль с 30 формой </a:t>
            </a:r>
            <a:r>
              <a:rPr lang="ru-RU" sz="2400" b="1" dirty="0" smtClean="0">
                <a:solidFill>
                  <a:schemeClr val="bg1"/>
                </a:solidFill>
                <a:cs typeface="Times New Roman"/>
              </a:rPr>
              <a:t>	</a:t>
            </a:r>
            <a:r>
              <a:rPr lang="ru-RU" sz="2400" dirty="0" smtClean="0">
                <a:solidFill>
                  <a:schemeClr val="bg1"/>
                </a:solidFill>
                <a:cs typeface="Arial"/>
              </a:rPr>
              <a:t>«Сведения о медицинской организации»</a:t>
            </a:r>
            <a:r>
              <a:rPr lang="ru-RU" sz="4800" b="1" dirty="0" smtClean="0">
                <a:solidFill>
                  <a:schemeClr val="bg1"/>
                </a:solidFill>
                <a:cs typeface="Times New Roman"/>
              </a:rPr>
              <a:t/>
            </a:r>
            <a:br>
              <a:rPr lang="ru-RU" sz="4800" b="1" dirty="0" smtClean="0">
                <a:solidFill>
                  <a:schemeClr val="bg1"/>
                </a:solidFill>
                <a:cs typeface="Times New Roman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35530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42907" y="0"/>
            <a:ext cx="9286908" cy="107154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cs typeface="Arial" pitchFamily="34" charset="0"/>
              </a:rPr>
              <a:t>Индикативные медико-демографические показатели </a:t>
            </a:r>
            <a:br>
              <a:rPr lang="ru-RU" sz="2400" b="1" dirty="0" smtClean="0">
                <a:solidFill>
                  <a:schemeClr val="bg1"/>
                </a:solidFill>
                <a:cs typeface="Arial" pitchFamily="34" charset="0"/>
              </a:rPr>
            </a:br>
            <a:r>
              <a:rPr lang="ru-RU" sz="2200" b="1" dirty="0" smtClean="0">
                <a:solidFill>
                  <a:schemeClr val="bg1"/>
                </a:solidFill>
                <a:cs typeface="Arial" pitchFamily="34" charset="0"/>
              </a:rPr>
              <a:t>по указам Президента Российской Федерации от 7 мая 2012 </a:t>
            </a:r>
            <a:r>
              <a:rPr lang="ru-RU" sz="2400" b="1" dirty="0" smtClean="0">
                <a:solidFill>
                  <a:schemeClr val="bg1"/>
                </a:solidFill>
                <a:cs typeface="Arial" pitchFamily="34" charset="0"/>
              </a:rPr>
              <a:t>г. </a:t>
            </a:r>
            <a:r>
              <a:rPr lang="ru-RU" sz="2400" i="1" dirty="0" smtClean="0">
                <a:solidFill>
                  <a:schemeClr val="bg1"/>
                </a:solidFill>
                <a:cs typeface="Arial" pitchFamily="34" charset="0"/>
              </a:rPr>
              <a:t>(данные Росстат)</a:t>
            </a:r>
            <a:endParaRPr lang="ru-RU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10046879"/>
              </p:ext>
            </p:extLst>
          </p:nvPr>
        </p:nvGraphicFramePr>
        <p:xfrm>
          <a:off x="251459" y="1124585"/>
          <a:ext cx="8639815" cy="5402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815"/>
                <a:gridCol w="1008000"/>
                <a:gridCol w="1008000"/>
                <a:gridCol w="1008000"/>
                <a:gridCol w="1008000"/>
                <a:gridCol w="1008000"/>
              </a:tblGrid>
              <a:tr h="778352"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 показателя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2015 г.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2016 г.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 мес.</a:t>
                      </a:r>
                    </a:p>
                    <a:p>
                      <a:pPr algn="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2017 г.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2017 г.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2018г.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637338"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latin typeface="Arial" pitchFamily="34" charset="0"/>
                          <a:cs typeface="Arial" pitchFamily="34" charset="0"/>
                        </a:rPr>
                        <a:t>Ожидаемая продолжительность жизни</a:t>
                      </a:r>
                      <a:r>
                        <a:rPr lang="ru-RU" sz="1500" b="1" baseline="0" dirty="0" smtClean="0">
                          <a:latin typeface="Arial" pitchFamily="34" charset="0"/>
                          <a:cs typeface="Arial" pitchFamily="34" charset="0"/>
                        </a:rPr>
                        <a:t> при рождении</a:t>
                      </a:r>
                      <a:r>
                        <a:rPr lang="ru-RU" sz="1500" baseline="0" dirty="0" smtClean="0">
                          <a:latin typeface="Arial" pitchFamily="34" charset="0"/>
                          <a:cs typeface="Arial" pitchFamily="34" charset="0"/>
                        </a:rPr>
                        <a:t>, лет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70,4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70,9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800" b="1" dirty="0">
                        <a:solidFill>
                          <a:srgbClr val="8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72,4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73,0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637338"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latin typeface="Arial" pitchFamily="34" charset="0"/>
                          <a:cs typeface="Arial" pitchFamily="34" charset="0"/>
                        </a:rPr>
                        <a:t>Общая смертность 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на 1000 нас.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15,8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15,6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15,4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14,2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13,8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EFF2F7"/>
                    </a:solidFill>
                  </a:tcPr>
                </a:tc>
              </a:tr>
              <a:tr h="800516"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latin typeface="Arial" pitchFamily="34" charset="0"/>
                          <a:cs typeface="Arial" pitchFamily="34" charset="0"/>
                        </a:rPr>
                        <a:t>Смертность</a:t>
                      </a:r>
                      <a:r>
                        <a:rPr lang="ru-RU" sz="1500" b="1" baseline="0" dirty="0" smtClean="0">
                          <a:latin typeface="Arial" pitchFamily="34" charset="0"/>
                          <a:cs typeface="Arial" pitchFamily="34" charset="0"/>
                        </a:rPr>
                        <a:t> от болезней системы кровообращения </a:t>
                      </a:r>
                      <a:r>
                        <a:rPr lang="ru-RU" sz="1500" baseline="0" dirty="0" smtClean="0"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500" baseline="0" dirty="0" smtClean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500" baseline="0" dirty="0" smtClean="0">
                          <a:latin typeface="Arial" pitchFamily="34" charset="0"/>
                          <a:cs typeface="Arial" pitchFamily="34" charset="0"/>
                        </a:rPr>
                        <a:t>на 100 тыс. нас.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829,2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747,2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754,9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911,8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889,0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637338"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latin typeface="Arial" pitchFamily="34" charset="0"/>
                          <a:cs typeface="Arial" pitchFamily="34" charset="0"/>
                        </a:rPr>
                        <a:t>Смертность от новообразований</a:t>
                      </a:r>
                      <a:r>
                        <a:rPr lang="ru-RU" sz="1500" b="1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500" baseline="0" dirty="0" smtClean="0"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500" baseline="0" dirty="0" smtClean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500" baseline="0" dirty="0" smtClean="0">
                          <a:latin typeface="Arial" pitchFamily="34" charset="0"/>
                          <a:cs typeface="Arial" pitchFamily="34" charset="0"/>
                        </a:rPr>
                        <a:t>на 100 тыс. нас.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239,2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241,5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240,5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193,9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192,8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EFF2F7"/>
                    </a:solidFill>
                  </a:tcPr>
                </a:tc>
              </a:tr>
              <a:tr h="637338"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latin typeface="Arial" pitchFamily="34" charset="0"/>
                          <a:cs typeface="Arial" pitchFamily="34" charset="0"/>
                        </a:rPr>
                        <a:t>Смертность от туберкулёза </a:t>
                      </a:r>
                      <a:br>
                        <a:rPr lang="ru-RU" sz="1500" b="1" dirty="0" smtClean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на 100 тыс. нас.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9,8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7,3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5,4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12,1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11,8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637338"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latin typeface="Arial" pitchFamily="34" charset="0"/>
                          <a:cs typeface="Arial" pitchFamily="34" charset="0"/>
                        </a:rPr>
                        <a:t>Смертность от ДТП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на 100 тыс. нас.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18,5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13,2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11,7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11,0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10,4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EFF2F7"/>
                    </a:solidFill>
                  </a:tcPr>
                </a:tc>
              </a:tr>
              <a:tr h="637338"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latin typeface="Arial" pitchFamily="34" charset="0"/>
                          <a:cs typeface="Arial" pitchFamily="34" charset="0"/>
                        </a:rPr>
                        <a:t>Младенческая смертность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на</a:t>
                      </a:r>
                      <a:r>
                        <a:rPr lang="ru-RU" sz="1500" baseline="0" dirty="0" smtClean="0">
                          <a:latin typeface="Arial" pitchFamily="34" charset="0"/>
                          <a:cs typeface="Arial" pitchFamily="34" charset="0"/>
                        </a:rPr>
                        <a:t> 1000 </a:t>
                      </a:r>
                      <a:r>
                        <a:rPr lang="ru-RU" sz="1500" baseline="0" dirty="0" err="1" smtClean="0">
                          <a:latin typeface="Arial" pitchFamily="34" charset="0"/>
                          <a:cs typeface="Arial" pitchFamily="34" charset="0"/>
                        </a:rPr>
                        <a:t>родивш</a:t>
                      </a:r>
                      <a:r>
                        <a:rPr lang="ru-RU" sz="1500" baseline="0" dirty="0" smtClean="0">
                          <a:latin typeface="Arial" pitchFamily="34" charset="0"/>
                          <a:cs typeface="Arial" pitchFamily="34" charset="0"/>
                        </a:rPr>
                        <a:t>. живыми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7,9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7,6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7,9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7,5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Arial" pitchFamily="34" charset="0"/>
                          <a:cs typeface="Arial" pitchFamily="34" charset="0"/>
                        </a:rPr>
                        <a:t>7,2</a:t>
                      </a:r>
                      <a:endParaRPr lang="ru-RU" sz="1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5829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2586029"/>
            <a:ext cx="8715436" cy="3571900"/>
          </a:xfrm>
        </p:spPr>
        <p:txBody>
          <a:bodyPr/>
          <a:lstStyle/>
          <a:p>
            <a:pPr>
              <a:spcBef>
                <a:spcPts val="1800"/>
              </a:spcBef>
              <a:buFont typeface="Wingdings" pitchFamily="2" charset="2"/>
              <a:buChar char="§"/>
            </a:pPr>
            <a:r>
              <a:rPr lang="ru-RU" sz="2800" b="1" dirty="0" smtClean="0"/>
              <a:t>Всего:</a:t>
            </a:r>
            <a:r>
              <a:rPr lang="ru-RU" sz="2800" dirty="0" smtClean="0"/>
              <a:t> ф.14 т. 2000 стр. 1 гр. 9 + т. 2020 стр. 1 гр.11=ф.30 т.5503 стр.1.1 гр.3 – гр.9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§"/>
            </a:pPr>
            <a:r>
              <a:rPr lang="ru-RU" sz="2800" b="1" dirty="0" smtClean="0"/>
              <a:t>Взрослые:</a:t>
            </a:r>
            <a:r>
              <a:rPr lang="ru-RU" sz="2800" dirty="0" smtClean="0"/>
              <a:t> Ф.14 т. 2000 стр.1 гр.9= (Ф.30 т. 5503 стр.1.1 гр.3 </a:t>
            </a:r>
            <a:r>
              <a:rPr lang="ru-RU" sz="2800" dirty="0" smtClean="0">
                <a:solidFill>
                  <a:prstClr val="black"/>
                </a:solidFill>
              </a:rPr>
              <a:t>–</a:t>
            </a:r>
            <a:r>
              <a:rPr lang="ru-RU" sz="2800" dirty="0" smtClean="0"/>
              <a:t> стр.1.1.1 гр.3) </a:t>
            </a:r>
            <a:r>
              <a:rPr lang="ru-RU" sz="2800" dirty="0" smtClean="0">
                <a:solidFill>
                  <a:prstClr val="black"/>
                </a:solidFill>
              </a:rPr>
              <a:t>–</a:t>
            </a:r>
            <a:r>
              <a:rPr lang="ru-RU" sz="2800" dirty="0" smtClean="0"/>
              <a:t> </a:t>
            </a:r>
            <a:r>
              <a:rPr lang="ru-RU" sz="2800" dirty="0" smtClean="0">
                <a:solidFill>
                  <a:prstClr val="black"/>
                </a:solidFill>
              </a:rPr>
              <a:t>(Ф.30 т. 5503 </a:t>
            </a:r>
            <a:r>
              <a:rPr lang="ru-RU" sz="2800" dirty="0">
                <a:solidFill>
                  <a:prstClr val="black"/>
                </a:solidFill>
              </a:rPr>
              <a:t>стр.1.1 </a:t>
            </a:r>
            <a:r>
              <a:rPr lang="ru-RU" sz="2800" dirty="0" smtClean="0">
                <a:solidFill>
                  <a:prstClr val="black"/>
                </a:solidFill>
              </a:rPr>
              <a:t>гр.9 – стр.1.1.1 гр.9)</a:t>
            </a:r>
          </a:p>
          <a:p>
            <a:pPr lvl="0">
              <a:spcBef>
                <a:spcPts val="1800"/>
              </a:spcBef>
              <a:buFont typeface="Wingdings" pitchFamily="2" charset="2"/>
              <a:buChar char="§"/>
            </a:pPr>
            <a:r>
              <a:rPr lang="ru-RU" sz="2800" b="1" dirty="0" smtClean="0">
                <a:solidFill>
                  <a:prstClr val="black"/>
                </a:solidFill>
              </a:rPr>
              <a:t>Дети:</a:t>
            </a:r>
            <a:r>
              <a:rPr lang="ru-RU" sz="2800" dirty="0" smtClean="0">
                <a:solidFill>
                  <a:prstClr val="black"/>
                </a:solidFill>
              </a:rPr>
              <a:t> Ф.14 т. 2020 </a:t>
            </a:r>
            <a:r>
              <a:rPr lang="ru-RU" sz="2800" dirty="0">
                <a:solidFill>
                  <a:prstClr val="black"/>
                </a:solidFill>
              </a:rPr>
              <a:t>стр. 1 </a:t>
            </a:r>
            <a:r>
              <a:rPr lang="ru-RU" sz="2800" dirty="0" smtClean="0">
                <a:solidFill>
                  <a:prstClr val="black"/>
                </a:solidFill>
              </a:rPr>
              <a:t>гр.11=</a:t>
            </a:r>
            <a:r>
              <a:rPr lang="ru-RU" sz="2800" dirty="0">
                <a:solidFill>
                  <a:prstClr val="black"/>
                </a:solidFill>
              </a:rPr>
              <a:t> </a:t>
            </a:r>
            <a:r>
              <a:rPr lang="ru-RU" sz="2800" dirty="0" smtClean="0">
                <a:solidFill>
                  <a:prstClr val="black"/>
                </a:solidFill>
              </a:rPr>
              <a:t>Ф.30 </a:t>
            </a:r>
            <a:r>
              <a:rPr lang="ru-RU" sz="2800" dirty="0">
                <a:solidFill>
                  <a:prstClr val="black"/>
                </a:solidFill>
              </a:rPr>
              <a:t>т</a:t>
            </a:r>
            <a:r>
              <a:rPr lang="ru-RU" sz="2800" dirty="0" smtClean="0">
                <a:solidFill>
                  <a:prstClr val="black"/>
                </a:solidFill>
              </a:rPr>
              <a:t>. 5503 стр.1.1.1 </a:t>
            </a:r>
            <a:r>
              <a:rPr lang="ru-RU" sz="2800" dirty="0">
                <a:solidFill>
                  <a:prstClr val="black"/>
                </a:solidFill>
              </a:rPr>
              <a:t>гр.3 – </a:t>
            </a:r>
            <a:r>
              <a:rPr lang="ru-RU" sz="2800" dirty="0" smtClean="0">
                <a:solidFill>
                  <a:prstClr val="black"/>
                </a:solidFill>
              </a:rPr>
              <a:t>гр9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5244" y="1452548"/>
            <a:ext cx="8643998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 smtClean="0"/>
              <a:t>Проводится по количеству патологоанатомических вскрытий умерших в стационаре: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214290"/>
            <a:ext cx="9144000" cy="857256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ru-RU" sz="2400" b="1" dirty="0" smtClean="0">
              <a:solidFill>
                <a:schemeClr val="bg1"/>
              </a:solidFill>
              <a:cs typeface="Arial"/>
            </a:endParaRPr>
          </a:p>
          <a:p>
            <a:pPr lvl="0" algn="ctr"/>
            <a:endParaRPr lang="ru-RU" sz="2400" b="1" dirty="0" smtClean="0">
              <a:solidFill>
                <a:schemeClr val="bg1"/>
              </a:solidFill>
              <a:cs typeface="Arial"/>
            </a:endParaRPr>
          </a:p>
          <a:p>
            <a:pPr lvl="0" algn="ctr"/>
            <a:r>
              <a:rPr lang="ru-RU" sz="2400" b="1" dirty="0" smtClean="0">
                <a:solidFill>
                  <a:schemeClr val="bg1"/>
                </a:solidFill>
                <a:cs typeface="Arial"/>
              </a:rPr>
              <a:t>14 форма  </a:t>
            </a:r>
            <a:r>
              <a:rPr lang="ru-RU" sz="2400" b="1" dirty="0" err="1" smtClean="0">
                <a:solidFill>
                  <a:schemeClr val="bg1"/>
                </a:solidFill>
                <a:cs typeface="Arial"/>
              </a:rPr>
              <a:t>Межформенный</a:t>
            </a:r>
            <a:r>
              <a:rPr lang="ru-RU" sz="2400" b="1" dirty="0" smtClean="0">
                <a:solidFill>
                  <a:schemeClr val="bg1"/>
                </a:solidFill>
                <a:cs typeface="Arial"/>
              </a:rPr>
              <a:t> контроль с 30 формой </a:t>
            </a:r>
            <a:r>
              <a:rPr lang="ru-RU" sz="2400" b="1" dirty="0" smtClean="0">
                <a:solidFill>
                  <a:schemeClr val="bg1"/>
                </a:solidFill>
                <a:cs typeface="Times New Roman"/>
              </a:rPr>
              <a:t>	</a:t>
            </a:r>
            <a:r>
              <a:rPr lang="ru-RU" sz="2400" dirty="0" smtClean="0">
                <a:solidFill>
                  <a:schemeClr val="bg1"/>
                </a:solidFill>
                <a:cs typeface="Arial"/>
              </a:rPr>
              <a:t>«Сведения о медицинской организации»</a:t>
            </a:r>
            <a:r>
              <a:rPr lang="ru-RU" sz="4800" b="1" dirty="0" smtClean="0">
                <a:solidFill>
                  <a:schemeClr val="bg1"/>
                </a:solidFill>
                <a:cs typeface="Times New Roman"/>
              </a:rPr>
              <a:t/>
            </a:r>
            <a:br>
              <a:rPr lang="ru-RU" sz="4800" b="1" dirty="0" smtClean="0">
                <a:solidFill>
                  <a:schemeClr val="bg1"/>
                </a:solidFill>
                <a:cs typeface="Times New Roman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46330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1"/>
          <a:ext cx="8115328" cy="29718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633385" y="5362587"/>
            <a:ext cx="8001056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b="1" dirty="0" smtClean="0"/>
              <a:t>Сведения в Ф.14 могут быть больше за счет умерших новорожденных в первые 0-6 суток не только в учреждениях родовспоможения, но и в других учреждениях на детских койках 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11430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ru-RU" sz="2400" b="1" dirty="0" smtClean="0">
              <a:solidFill>
                <a:schemeClr val="bg1"/>
              </a:solidFill>
              <a:cs typeface="Arial"/>
            </a:endParaRPr>
          </a:p>
          <a:p>
            <a:pPr lvl="0" algn="ctr"/>
            <a:endParaRPr lang="ru-RU" sz="2400" b="1" dirty="0" smtClean="0">
              <a:solidFill>
                <a:schemeClr val="bg1"/>
              </a:solidFill>
              <a:cs typeface="Arial"/>
            </a:endParaRPr>
          </a:p>
          <a:p>
            <a:pPr lvl="0" algn="ctr"/>
            <a:r>
              <a:rPr lang="ru-RU" sz="2400" b="1" dirty="0" smtClean="0">
                <a:solidFill>
                  <a:schemeClr val="bg1"/>
                </a:solidFill>
                <a:latin typeface="+mj-lt"/>
                <a:cs typeface="Arial"/>
              </a:rPr>
              <a:t>14 форма  </a:t>
            </a:r>
            <a:r>
              <a:rPr lang="ru-RU" sz="2400" b="1" dirty="0" err="1" smtClean="0">
                <a:solidFill>
                  <a:schemeClr val="bg1"/>
                </a:solidFill>
                <a:latin typeface="+mj-lt"/>
                <a:cs typeface="Arial"/>
              </a:rPr>
              <a:t>Межформенный</a:t>
            </a:r>
            <a:r>
              <a:rPr lang="ru-RU" sz="2400" b="1" dirty="0" smtClean="0">
                <a:solidFill>
                  <a:schemeClr val="bg1"/>
                </a:solidFill>
                <a:latin typeface="+mj-lt"/>
                <a:cs typeface="Arial"/>
              </a:rPr>
              <a:t> контроль с </a:t>
            </a:r>
            <a:r>
              <a:rPr lang="ru-RU" sz="2400" b="1" dirty="0" smtClean="0">
                <a:solidFill>
                  <a:schemeClr val="bg1"/>
                </a:solidFill>
                <a:latin typeface="+mj-lt"/>
                <a:cs typeface="Times New Roman"/>
              </a:rPr>
              <a:t> формой 32 </a:t>
            </a:r>
            <a:r>
              <a:rPr lang="ru-RU" sz="2400" dirty="0" smtClean="0">
                <a:solidFill>
                  <a:schemeClr val="bg1"/>
                </a:solidFill>
                <a:latin typeface="+mj-lt"/>
                <a:cs typeface="Times New Roman"/>
              </a:rPr>
              <a:t>«Сведения о медицинской помощи беременным, </a:t>
            </a:r>
            <a:br>
              <a:rPr lang="ru-RU" sz="2400" dirty="0" smtClean="0">
                <a:solidFill>
                  <a:schemeClr val="bg1"/>
                </a:solidFill>
                <a:latin typeface="+mj-lt"/>
                <a:cs typeface="Times New Roman"/>
              </a:rPr>
            </a:br>
            <a:r>
              <a:rPr lang="ru-RU" sz="2400" dirty="0" smtClean="0">
                <a:solidFill>
                  <a:schemeClr val="bg1"/>
                </a:solidFill>
                <a:latin typeface="+mj-lt"/>
                <a:cs typeface="Times New Roman"/>
              </a:rPr>
              <a:t>роженицам и родильницам» </a:t>
            </a:r>
            <a:r>
              <a:rPr lang="ru-RU" sz="4800" b="1" dirty="0" smtClean="0">
                <a:solidFill>
                  <a:schemeClr val="bg1"/>
                </a:solidFill>
                <a:cs typeface="Times New Roman"/>
              </a:rPr>
              <a:t/>
            </a:r>
            <a:br>
              <a:rPr lang="ru-RU" sz="4800" b="1" dirty="0" smtClean="0">
                <a:solidFill>
                  <a:schemeClr val="bg1"/>
                </a:solidFill>
                <a:cs typeface="Times New Roman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трелка вниз 5"/>
          <p:cNvSpPr/>
          <p:nvPr/>
        </p:nvSpPr>
        <p:spPr bwMode="auto">
          <a:xfrm>
            <a:off x="6286512" y="4500570"/>
            <a:ext cx="285752" cy="78581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70793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3786190"/>
            <a:ext cx="8229600" cy="228601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2800" dirty="0" smtClean="0"/>
              <a:t>В форме учитываются все внешние причины </a:t>
            </a:r>
            <a:r>
              <a:rPr lang="ru-RU" sz="2800" b="1" dirty="0" smtClean="0"/>
              <a:t>з</a:t>
            </a:r>
            <a:r>
              <a:rPr lang="ru-RU" sz="2800" b="1" u="sng" dirty="0" smtClean="0"/>
              <a:t>аболеваемости</a:t>
            </a:r>
            <a:r>
              <a:rPr lang="ru-RU" sz="2800" dirty="0" smtClean="0"/>
              <a:t> и </a:t>
            </a:r>
            <a:r>
              <a:rPr lang="ru-RU" sz="2800" b="1" u="sng" dirty="0" smtClean="0"/>
              <a:t>смертности</a:t>
            </a:r>
            <a:r>
              <a:rPr lang="ru-RU" sz="2800" u="sng" dirty="0" smtClean="0"/>
              <a:t>,</a:t>
            </a:r>
            <a:r>
              <a:rPr lang="ru-RU" sz="2800" dirty="0" smtClean="0"/>
              <a:t> т.е. кроме случаев зарегистрированной заболеваемости необходимо учесть случаи смерти от внешних причин среди прикрепленного населения.</a:t>
            </a:r>
            <a:endParaRPr lang="ru-RU" sz="2800" u="sng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14744" y="1357298"/>
            <a:ext cx="5072098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по характеру травмы </a:t>
            </a:r>
            <a:br>
              <a:rPr lang="ru-RU" sz="2800" b="1" dirty="0" smtClean="0"/>
            </a:br>
            <a:r>
              <a:rPr lang="ru-RU" sz="2800" dirty="0" smtClean="0"/>
              <a:t>(</a:t>
            </a:r>
            <a:r>
              <a:rPr lang="en-US" sz="2800" dirty="0" smtClean="0"/>
              <a:t>XIX </a:t>
            </a:r>
            <a:r>
              <a:rPr lang="ru-RU" sz="2800" dirty="0" smtClean="0"/>
              <a:t>класс МКБ-10) </a:t>
            </a:r>
          </a:p>
          <a:p>
            <a:pPr>
              <a:spcBef>
                <a:spcPts val="1200"/>
              </a:spcBef>
            </a:pPr>
            <a:r>
              <a:rPr lang="ru-RU" sz="2800" b="1" dirty="0" smtClean="0"/>
              <a:t>и внешней причине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(</a:t>
            </a:r>
            <a:r>
              <a:rPr lang="en-US" sz="2800" dirty="0" smtClean="0"/>
              <a:t>XX </a:t>
            </a:r>
            <a:r>
              <a:rPr lang="ru-RU" sz="2800" dirty="0" smtClean="0"/>
              <a:t>класс МКБ-10)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3714744" y="2328854"/>
            <a:ext cx="3643338" cy="45719"/>
          </a:xfrm>
          <a:prstGeom prst="rect">
            <a:avLst/>
          </a:prstGeom>
          <a:ln w="31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0" y="0"/>
            <a:ext cx="9144000" cy="11430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ru-RU" sz="2400" dirty="0" smtClean="0">
                <a:solidFill>
                  <a:schemeClr val="bg1"/>
                </a:solidFill>
              </a:rPr>
              <a:t>Форма 57 «Сведения о травмах, отравлениях и некоторых других последствиях воздействия внешних причин»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Пятиугольник 8"/>
          <p:cNvSpPr/>
          <p:nvPr/>
        </p:nvSpPr>
        <p:spPr bwMode="auto">
          <a:xfrm>
            <a:off x="428596" y="1714488"/>
            <a:ext cx="2857520" cy="1285884"/>
          </a:xfrm>
          <a:prstGeom prst="homePlat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ts val="600"/>
              </a:spcBef>
            </a:pPr>
            <a:r>
              <a:rPr lang="ru-RU" sz="2600" b="1" dirty="0" smtClean="0"/>
              <a:t>Форма составляется</a:t>
            </a:r>
            <a:endParaRPr lang="ru-RU" sz="2600" b="1" dirty="0"/>
          </a:p>
        </p:txBody>
      </p:sp>
    </p:spTree>
    <p:extLst>
      <p:ext uri="{BB962C8B-B14F-4D97-AF65-F5344CB8AC3E}">
        <p14:creationId xmlns:p14="http://schemas.microsoft.com/office/powerpoint/2010/main" xmlns="" val="29457183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4" y="2357430"/>
            <a:ext cx="8786874" cy="3597293"/>
          </a:xfr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ru-RU" dirty="0" smtClean="0"/>
              <a:t>Гр. «Транспортные несчастные случаи»                   		</a:t>
            </a:r>
            <a:r>
              <a:rPr lang="en-US" dirty="0" smtClean="0"/>
              <a:t>&gt; </a:t>
            </a:r>
            <a:r>
              <a:rPr lang="ru-RU" dirty="0" smtClean="0"/>
              <a:t>или = гр. «из них ДТП»</a:t>
            </a:r>
          </a:p>
          <a:p>
            <a:pPr>
              <a:buClr>
                <a:srgbClr val="C00000"/>
              </a:buClr>
              <a:buFont typeface="Wingdings" pitchFamily="2" charset="2"/>
              <a:buChar char="§"/>
            </a:pPr>
            <a:r>
              <a:rPr lang="ru-RU" dirty="0" smtClean="0"/>
              <a:t>Стр. «Последствия травм». Рубрика последствий </a:t>
            </a:r>
            <a:r>
              <a:rPr lang="ru-RU" u="sng" dirty="0" smtClean="0"/>
              <a:t>не применяется </a:t>
            </a:r>
            <a:r>
              <a:rPr lang="ru-RU" dirty="0" smtClean="0"/>
              <a:t>в практике кодирования </a:t>
            </a:r>
            <a:r>
              <a:rPr lang="ru-RU" u="sng" dirty="0" smtClean="0"/>
              <a:t>заболеваемости</a:t>
            </a:r>
            <a:r>
              <a:rPr lang="ru-RU" dirty="0" smtClean="0"/>
              <a:t>, </a:t>
            </a:r>
            <a:r>
              <a:rPr lang="ru-RU" u="sng" dirty="0" smtClean="0"/>
              <a:t>используется</a:t>
            </a:r>
            <a:r>
              <a:rPr lang="ru-RU" dirty="0" smtClean="0"/>
              <a:t> только при кодировании </a:t>
            </a:r>
            <a:r>
              <a:rPr lang="ru-RU" u="sng" dirty="0" smtClean="0"/>
              <a:t>случаев смерти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1428736"/>
            <a:ext cx="4096571" cy="58477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dirty="0" smtClean="0"/>
              <a:t>Обратить внимание: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0" y="0"/>
            <a:ext cx="9144000" cy="11430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ru-RU" sz="2400" dirty="0" smtClean="0">
                <a:solidFill>
                  <a:schemeClr val="bg1"/>
                </a:solidFill>
              </a:rPr>
              <a:t>Форма 57 «Сведения о травмах, отравлениях и некоторых других последствиях воздействия внешних причин»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9100517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285728"/>
            <a:ext cx="835824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РУБРИКИ ПОСЛЕДСТВИЙ МКБ-10 ПРЕДНАЗНАЧЕННЫЕ </a:t>
            </a:r>
            <a:br>
              <a:rPr lang="ru-RU" b="1" dirty="0" smtClean="0"/>
            </a:br>
            <a:r>
              <a:rPr lang="ru-RU" b="1" dirty="0" smtClean="0"/>
              <a:t>ДЛЯ КОДИРОВАНИЯ ТОЛЬКО ПЕРВОНАЧАЛЬНОЙ ПРИЧИНЫ СМЕРТИ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357298"/>
          <a:ext cx="8439150" cy="5047298"/>
        </p:xfrm>
        <a:graphic>
          <a:graphicData uri="http://schemas.openxmlformats.org/drawingml/2006/table">
            <a:tbl>
              <a:tblPr>
                <a:tableStyleId>{8EC20E35-A176-4012-BC5E-935CFFF8708E}</a:tableStyleId>
              </a:tblPr>
              <a:tblGrid>
                <a:gridCol w="7215238"/>
                <a:gridCol w="1223912"/>
              </a:tblGrid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Последствия инфекционных и паразитарных болезней (рубрики охватывают все инфекционные и паразитарные болезни)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В90-В94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Последствия недостаточности питания и недостатка других питательных веществ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Е64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/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Последствия избыточности питания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Е68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Последствия воспалительных болезней центральной нервной системы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G</a:t>
                      </a: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09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/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Последствия цереброваскулярных болезней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I</a:t>
                      </a: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69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Смерть матери от последствий прямых акушерских причин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O</a:t>
                      </a: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97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/>
                </a:tc>
              </a:tr>
              <a:tr h="735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Последствия травм, отравлений и других воздействий внешних причин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Т90-Т98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Последствия воздействия внешних причин заболеваемости и смертности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Y85-Y89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51578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4315" y="1000108"/>
            <a:ext cx="8286808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Для кодирования заболеваемости рубрики последствий не используются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643446"/>
            <a:ext cx="8429684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Минимальный промежуток времени для понятия </a:t>
            </a:r>
            <a:r>
              <a:rPr lang="ru-RU" sz="32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«последствие»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не установлен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315" y="2552693"/>
            <a:ext cx="8358246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Clr>
                <a:schemeClr val="tx1"/>
              </a:buClr>
            </a:pPr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Предпочтительным кодом для диагноза болезни является </a:t>
            </a:r>
            <a:r>
              <a:rPr lang="ru-RU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код природы самого последствия </a:t>
            </a:r>
          </a:p>
        </p:txBody>
      </p:sp>
    </p:spTree>
    <p:extLst>
      <p:ext uri="{BB962C8B-B14F-4D97-AF65-F5344CB8AC3E}">
        <p14:creationId xmlns:p14="http://schemas.microsoft.com/office/powerpoint/2010/main" xmlns="" val="8760241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42976" y="142852"/>
            <a:ext cx="7215206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СРОКИ СРАЩЕНИЯ ПЕРЕЛОМОВ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214546" y="714356"/>
          <a:ext cx="5006210" cy="579446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974964"/>
                <a:gridCol w="116840"/>
                <a:gridCol w="1694278"/>
                <a:gridCol w="2220128"/>
              </a:tblGrid>
              <a:tr h="245374">
                <a:tc gridSpan="3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Локализация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Сроки сращения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45374">
                <a:tc gridSpan="3"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                Ключица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4-6 недель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45374"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Лопатка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Тело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4 недели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4537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Шейка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6-8 недель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45374"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Плечо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Диафиз, шейка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8-10</a:t>
                      </a:r>
                      <a:r>
                        <a:rPr lang="ru-RU" sz="1000" baseline="0" dirty="0" smtClean="0"/>
                        <a:t> недель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4537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Эпифиз 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10-12</a:t>
                      </a:r>
                      <a:r>
                        <a:rPr lang="ru-RU" sz="1000" baseline="0" dirty="0" smtClean="0"/>
                        <a:t> недель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45374"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Предплечье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Обе кости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10-14 недель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4537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Одна кость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6 недель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45374"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Кисть 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ладьевидная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8-12 недель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4537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Пястные кости, фаланги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4-6 недель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45374">
                <a:tc gridSpan="3"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Тела позвонков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4-6 недель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45374">
                <a:tc gridSpan="3"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Ребра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4 недели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45374">
                <a:tc gridSpan="3"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Таз, со смещением половины таза вверх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4-6 месяцев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45374">
                <a:tc gridSpan="3"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Таз, только лобковая или седалищная кость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1,5-2 месяца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45374">
                <a:tc rowSpan="3"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Бедро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Шейка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6-8 месяцев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45374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Диафиз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5-6 месяцев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45374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Мыщелки 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3-3,5 месяца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45374">
                <a:tc rowSpan="3"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Голень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Мыщелки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2-3 месяца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45374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Диафиз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5 месяцев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45374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лодыжки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2-3 месяца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45374">
                <a:tc rowSpan="3"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Стопа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Пяточная кость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2,5-3,5 месяца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45374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Таранная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3,5 месяцев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45374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Кости</a:t>
                      </a:r>
                      <a:r>
                        <a:rPr lang="ru-RU" sz="1000" baseline="0" dirty="0" smtClean="0"/>
                        <a:t> плюсны, фаланги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/>
                        <a:t>4-6 недель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6429396"/>
            <a:ext cx="80724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* Сроки сокращаются в молодом возрасте, в пожилом — увеличиваются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17027316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00139" y="90465"/>
            <a:ext cx="6357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Arial" charset="0"/>
                <a:cs typeface="Times New Roman" pitchFamily="18" charset="0"/>
              </a:rPr>
              <a:t>Некоторые последствия переломов</a:t>
            </a:r>
            <a:endParaRPr lang="ru-RU" sz="2400" dirty="0" smtClean="0">
              <a:latin typeface="Arial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642918"/>
            <a:ext cx="70723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Неправильное срастание перелома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20" y="976296"/>
          <a:ext cx="7786742" cy="21241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29354"/>
                <a:gridCol w="1857388"/>
              </a:tblGrid>
              <a:tr h="340751">
                <a:tc>
                  <a:txBody>
                    <a:bodyPr/>
                    <a:lstStyle/>
                    <a:p>
                      <a:r>
                        <a:rPr lang="ru-RU" sz="1800" i="0" dirty="0" smtClean="0">
                          <a:latin typeface="Arial" pitchFamily="34" charset="0"/>
                          <a:cs typeface="Arial" pitchFamily="34" charset="0"/>
                        </a:rPr>
                        <a:t>Задержка в срастании</a:t>
                      </a:r>
                      <a:r>
                        <a:rPr lang="en-US" sz="1800" i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8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Arial" pitchFamily="34" charset="0"/>
                          <a:cs typeface="Arial" pitchFamily="34" charset="0"/>
                        </a:rPr>
                        <a:t>M84.2</a:t>
                      </a:r>
                      <a:endParaRPr lang="ru-RU" sz="18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40751">
                <a:tc>
                  <a:txBody>
                    <a:bodyPr/>
                    <a:lstStyle/>
                    <a:p>
                      <a:r>
                        <a:rPr lang="ru-RU" sz="1800" i="0" dirty="0" smtClean="0">
                          <a:latin typeface="Arial" pitchFamily="34" charset="0"/>
                          <a:cs typeface="Arial" pitchFamily="34" charset="0"/>
                        </a:rPr>
                        <a:t>Несрастание</a:t>
                      </a:r>
                      <a:endParaRPr lang="ru-RU" sz="18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Arial" pitchFamily="34" charset="0"/>
                          <a:cs typeface="Arial" pitchFamily="34" charset="0"/>
                        </a:rPr>
                        <a:t>M84.1</a:t>
                      </a:r>
                      <a:endParaRPr lang="ru-RU" sz="18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40751">
                <a:tc>
                  <a:txBody>
                    <a:bodyPr/>
                    <a:lstStyle/>
                    <a:p>
                      <a:r>
                        <a:rPr lang="ru-RU" sz="1800" i="0" dirty="0" smtClean="0">
                          <a:latin typeface="Arial" pitchFamily="34" charset="0"/>
                          <a:cs typeface="Arial" pitchFamily="34" charset="0"/>
                        </a:rPr>
                        <a:t>Неправильное срастание</a:t>
                      </a:r>
                      <a:r>
                        <a:rPr lang="en-US" sz="1800" i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8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Arial" pitchFamily="34" charset="0"/>
                          <a:cs typeface="Arial" pitchFamily="34" charset="0"/>
                        </a:rPr>
                        <a:t>M84.0</a:t>
                      </a:r>
                      <a:endParaRPr lang="ru-RU" sz="18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40751">
                <a:tc>
                  <a:txBody>
                    <a:bodyPr/>
                    <a:lstStyle/>
                    <a:p>
                      <a:r>
                        <a:rPr lang="ru-RU" sz="1800" i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Перекрестное срастание</a:t>
                      </a:r>
                      <a:endParaRPr lang="ru-RU" sz="18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M84.0</a:t>
                      </a:r>
                      <a:endParaRPr lang="ru-RU" sz="1800" b="0" i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610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Ложный сустав (</a:t>
                      </a:r>
                      <a:r>
                        <a:rPr lang="ru-RU" sz="1800" i="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pseudoarthrosis</a:t>
                      </a:r>
                      <a:r>
                        <a:rPr lang="ru-RU" sz="1800" i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; синоним псевдоартроз)</a:t>
                      </a:r>
                      <a:endParaRPr lang="ru-RU" sz="1800" b="1" i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M84.1</a:t>
                      </a:r>
                      <a:endParaRPr lang="ru-RU" sz="1800" b="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85720" y="3462337"/>
          <a:ext cx="7786742" cy="331782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29354"/>
                <a:gridCol w="1857388"/>
              </a:tblGrid>
              <a:tr h="343940">
                <a:tc>
                  <a:txBody>
                    <a:bodyPr/>
                    <a:lstStyle/>
                    <a:p>
                      <a:pPr marL="0" lvl="0" indent="0" algn="l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542925" algn="l"/>
                        </a:tabLst>
                      </a:pPr>
                      <a:r>
                        <a:rPr lang="ru-RU" sz="1800" i="0" dirty="0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Асептический некроз</a:t>
                      </a:r>
                      <a:r>
                        <a:rPr lang="en-US" sz="1800" i="0" dirty="0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i="0" dirty="0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кости</a:t>
                      </a:r>
                      <a:endParaRPr lang="ru-RU" sz="1800" b="1" i="0" dirty="0" smtClean="0">
                        <a:solidFill>
                          <a:srgbClr val="000000"/>
                        </a:solidFill>
                        <a:latin typeface="Arial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dirty="0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M87.9</a:t>
                      </a:r>
                      <a:endParaRPr lang="ru-RU" sz="1800" b="0" i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43940">
                <a:tc>
                  <a:txBody>
                    <a:bodyPr/>
                    <a:lstStyle/>
                    <a:p>
                      <a:pPr algn="l"/>
                      <a:r>
                        <a:rPr lang="ru-RU" sz="1800" i="0" dirty="0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Дистрофия </a:t>
                      </a:r>
                      <a:r>
                        <a:rPr lang="ru-RU" sz="1800" i="0" dirty="0" err="1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Зудека</a:t>
                      </a:r>
                      <a:endParaRPr lang="ru-RU" sz="18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dirty="0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M89.0</a:t>
                      </a:r>
                      <a:endParaRPr lang="ru-RU" sz="1800" b="0" i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43940">
                <a:tc>
                  <a:txBody>
                    <a:bodyPr/>
                    <a:lstStyle/>
                    <a:p>
                      <a:pPr algn="l"/>
                      <a:r>
                        <a:rPr lang="ru-RU" sz="1800" i="0" dirty="0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Остеомиелит</a:t>
                      </a:r>
                      <a:endParaRPr lang="ru-RU" sz="18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dirty="0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M86.9</a:t>
                      </a:r>
                      <a:endParaRPr lang="ru-RU" sz="1800" b="0" i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43940">
                <a:tc>
                  <a:txBody>
                    <a:bodyPr/>
                    <a:lstStyle/>
                    <a:p>
                      <a:pPr algn="l"/>
                      <a:r>
                        <a:rPr lang="ru-RU" sz="1800" i="0" dirty="0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Ишемическая контрактура</a:t>
                      </a:r>
                      <a:r>
                        <a:rPr lang="en-US" sz="1800" i="0" dirty="0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i="0" dirty="0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сустава</a:t>
                      </a:r>
                      <a:endParaRPr lang="ru-RU" sz="18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dirty="0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M24.5</a:t>
                      </a:r>
                      <a:endParaRPr lang="ru-RU" sz="1800" b="0" i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439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dirty="0" err="1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Оссифицирующий</a:t>
                      </a:r>
                      <a:r>
                        <a:rPr lang="ru-RU" sz="1800" i="0" dirty="0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 миозит</a:t>
                      </a:r>
                      <a:endParaRPr lang="ru-RU" sz="1800" b="1" i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dirty="0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M61.2</a:t>
                      </a:r>
                      <a:endParaRPr lang="ru-RU" sz="1800" b="0" i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439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dirty="0" err="1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Остеоартрит</a:t>
                      </a:r>
                      <a:endParaRPr lang="ru-RU" sz="1800" b="1" i="0" dirty="0" smtClean="0">
                        <a:solidFill>
                          <a:srgbClr val="000000"/>
                        </a:solidFill>
                        <a:latin typeface="Arial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dirty="0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M19.9</a:t>
                      </a:r>
                      <a:endParaRPr lang="ru-RU" sz="1800" b="0" i="0" dirty="0" smtClean="0">
                        <a:solidFill>
                          <a:srgbClr val="000000"/>
                        </a:solidFill>
                        <a:latin typeface="Arial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39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dirty="0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Атрофия мышц</a:t>
                      </a:r>
                      <a:endParaRPr lang="ru-RU" sz="1800" b="1" i="0" dirty="0" smtClean="0">
                        <a:solidFill>
                          <a:srgbClr val="000000"/>
                        </a:solidFill>
                        <a:latin typeface="Arial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dirty="0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M62.5</a:t>
                      </a:r>
                      <a:endParaRPr lang="ru-RU" sz="1800" b="0" i="0" dirty="0" smtClean="0">
                        <a:solidFill>
                          <a:srgbClr val="000000"/>
                        </a:solidFill>
                        <a:latin typeface="Arial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39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dirty="0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Избыточная костная мозоль</a:t>
                      </a:r>
                      <a:endParaRPr lang="ru-RU" sz="1800" b="1" i="0" dirty="0" smtClean="0">
                        <a:solidFill>
                          <a:srgbClr val="000000"/>
                        </a:solidFill>
                        <a:latin typeface="Arial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dirty="0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M84.0</a:t>
                      </a:r>
                      <a:endParaRPr lang="ru-RU" sz="1800" b="0" i="0" dirty="0" smtClean="0">
                        <a:solidFill>
                          <a:srgbClr val="000000"/>
                        </a:solidFill>
                        <a:latin typeface="Arial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17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dirty="0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Деформация кости</a:t>
                      </a:r>
                      <a:endParaRPr lang="ru-RU" sz="1800" i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dirty="0" smtClean="0">
                          <a:solidFill>
                            <a:srgbClr val="000000"/>
                          </a:solidFill>
                          <a:latin typeface="Arial" charset="0"/>
                          <a:cs typeface="Times New Roman" pitchFamily="18" charset="0"/>
                        </a:rPr>
                        <a:t>M95.9</a:t>
                      </a:r>
                      <a:endParaRPr lang="ru-RU" sz="1800" b="0" i="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596" y="3071810"/>
            <a:ext cx="52864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Другие</a:t>
            </a:r>
          </a:p>
        </p:txBody>
      </p:sp>
    </p:spTree>
    <p:extLst>
      <p:ext uri="{BB962C8B-B14F-4D97-AF65-F5344CB8AC3E}">
        <p14:creationId xmlns:p14="http://schemas.microsoft.com/office/powerpoint/2010/main" xmlns="" val="39428094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2633658"/>
            <a:ext cx="8643998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endParaRPr lang="ru-RU" sz="1000" b="1" dirty="0" smtClean="0"/>
          </a:p>
          <a:p>
            <a:pPr>
              <a:lnSpc>
                <a:spcPct val="90000"/>
              </a:lnSpc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При наличии множественных травм, для кодирования используют одну из рубрик, предусмотренных для множественных травм:</a:t>
            </a:r>
          </a:p>
          <a:p>
            <a:pPr>
              <a:lnSpc>
                <a:spcPct val="90000"/>
              </a:lnSpc>
            </a:pP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 marL="180975" lvl="1" indent="-180975">
              <a:lnSpc>
                <a:spcPct val="90000"/>
              </a:lnSpc>
              <a:spcAft>
                <a:spcPts val="1200"/>
              </a:spcAft>
              <a:buFont typeface="Wingdings" pitchFamily="2" charset="2"/>
              <a:buChar char="§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Обычно четырехзначная рубрика с четвертым знаком .7 в рубриках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S00-S99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– для травм одного типа, поразивших одну и ту же часть тела</a:t>
            </a:r>
          </a:p>
          <a:p>
            <a:pPr marL="180975" lvl="1" indent="-180975">
              <a:lnSpc>
                <a:spcPct val="90000"/>
              </a:lnSpc>
              <a:spcAft>
                <a:spcPts val="1200"/>
              </a:spcAft>
              <a:buFont typeface="Wingdings" pitchFamily="2" charset="2"/>
              <a:buChar char="§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Обычно четырехзначная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подрубрика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с четвертым знаком .7 в последней рубрике каждого блока, т.е.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S09, S19, S29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и т.д. – для травм различных типов, поразивших одну и ту же часть тела</a:t>
            </a:r>
          </a:p>
          <a:p>
            <a:pPr marL="180975" lvl="1" indent="-180975">
              <a:lnSpc>
                <a:spcPct val="90000"/>
              </a:lnSpc>
              <a:buFont typeface="Wingdings" pitchFamily="2" charset="2"/>
              <a:buChar char="§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Рубрики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T00-T05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– для травм одного типа, поразивших различные части тела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285728"/>
            <a:ext cx="32257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КОДИРОВАНИЕ ТРАВМ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071546"/>
            <a:ext cx="7643866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1" algn="ctr">
              <a:lnSpc>
                <a:spcPct val="90000"/>
              </a:lnSpc>
              <a:buClr>
                <a:srgbClr val="990033"/>
              </a:buClr>
            </a:pPr>
            <a:r>
              <a:rPr lang="ru-RU" sz="2000" b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ТРАВМЫ РАЗНОГО ТИПА И РАЗНЫХ ЛОКАЛИЗАЦИЙ – КОДИРУЮТСЯ САМОСТОЯТЕЛЬНО КАЖДАЯ ТРАВМА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1924039"/>
            <a:ext cx="7643866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1" algn="ctr">
              <a:lnSpc>
                <a:spcPct val="90000"/>
              </a:lnSpc>
              <a:buClr>
                <a:srgbClr val="990033"/>
              </a:buClr>
            </a:pPr>
            <a:r>
              <a:rPr lang="ru-RU" sz="2000" b="1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ТРАВМЫ ОДНОГО ТИПА И РАЗНЫХ ЛОКАЛИЗАЦИЙ – КОДИРУЮТСЯ САМОСТОЯТЕЛЬНО КАЖДАЯ ТРАВМА</a:t>
            </a:r>
          </a:p>
        </p:txBody>
      </p:sp>
    </p:spTree>
    <p:extLst>
      <p:ext uri="{BB962C8B-B14F-4D97-AF65-F5344CB8AC3E}">
        <p14:creationId xmlns:p14="http://schemas.microsoft.com/office/powerpoint/2010/main" xmlns="" val="6129829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71973" y="3143247"/>
            <a:ext cx="4572000" cy="34163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 отдельным видам травм: 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Переломы черепа и лицевых костей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Травмы глаза и глазницы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Внутричерепная травма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Термические и химические ожоги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Отравление лекарственными средствами, в т. ч. наркотиками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Токсическое действие веществ немедицинского обращения, 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в т. ч. алкоголя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711" y="3143247"/>
            <a:ext cx="3698961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 общему количеству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1428736"/>
            <a:ext cx="8358246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Необходимо сопоставить количество травм по ф.14 и ф.57 </a:t>
            </a:r>
            <a:endParaRPr lang="ru-RU" sz="3200" dirty="0" smtClean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0" y="190484"/>
            <a:ext cx="9144000" cy="857256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/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561946" y="57133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Межформенный</a:t>
            </a: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контроль с </a:t>
            </a: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формой № 14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>
            <a:off x="2750331" y="2536025"/>
            <a:ext cx="571504" cy="500066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7" idx="2"/>
          </p:cNvCxnSpPr>
          <p:nvPr/>
        </p:nvCxnSpPr>
        <p:spPr>
          <a:xfrm rot="16200000" flipH="1">
            <a:off x="4664121" y="2520989"/>
            <a:ext cx="565856" cy="535785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15734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cs typeface="Arial" pitchFamily="34" charset="0"/>
              </a:rPr>
              <a:t>Основные причины смерти населения </a:t>
            </a:r>
            <a:br>
              <a:rPr lang="ru-RU" sz="2400" b="1" dirty="0" smtClean="0">
                <a:solidFill>
                  <a:schemeClr val="bg1"/>
                </a:solidFill>
                <a:cs typeface="Arial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(в % к общему числу умерших) </a:t>
            </a:r>
            <a:r>
              <a:rPr lang="ru-RU" sz="2400" i="1" dirty="0" smtClean="0">
                <a:solidFill>
                  <a:schemeClr val="bg1"/>
                </a:solidFill>
                <a:cs typeface="Arial" pitchFamily="34" charset="0"/>
              </a:rPr>
              <a:t>(данные Росстат)</a:t>
            </a:r>
            <a:endParaRPr lang="ru-RU" sz="2400" i="1" dirty="0">
              <a:solidFill>
                <a:schemeClr val="bg1"/>
              </a:solidFill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32052240"/>
              </p:ext>
            </p:extLst>
          </p:nvPr>
        </p:nvGraphicFramePr>
        <p:xfrm>
          <a:off x="247643" y="1177923"/>
          <a:ext cx="8648715" cy="54054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48567"/>
                <a:gridCol w="1125037"/>
                <a:gridCol w="1125037"/>
                <a:gridCol w="1125037"/>
                <a:gridCol w="1125037"/>
              </a:tblGrid>
              <a:tr h="486631">
                <a:tc rowSpan="2"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Причины смерти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Брянская область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РФ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81595">
                <a:tc vMerge="1"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2008</a:t>
                      </a:r>
                      <a:r>
                        <a:rPr lang="ru-RU" sz="2000" b="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г.</a:t>
                      </a:r>
                      <a:endParaRPr lang="ru-RU" sz="2000" b="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2015 </a:t>
                      </a:r>
                      <a:r>
                        <a:rPr lang="ru-RU" sz="2000" b="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  <a:endParaRPr lang="ru-RU" sz="2000" b="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2016 </a:t>
                      </a:r>
                      <a:r>
                        <a:rPr lang="ru-RU" sz="2000" b="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  <a:endParaRPr lang="ru-RU" sz="2000" b="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2016 </a:t>
                      </a:r>
                      <a:r>
                        <a:rPr lang="ru-RU" sz="2000" b="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  <a:endParaRPr lang="ru-RU" sz="2000" b="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449197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Arial" pitchFamily="34" charset="0"/>
                          <a:cs typeface="Arial" pitchFamily="34" charset="0"/>
                        </a:rPr>
                        <a:t>Болезни системы кровообращения</a:t>
                      </a:r>
                      <a:endParaRPr lang="ru-RU" sz="16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63,1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52,4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48,0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47,8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19181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Arial" pitchFamily="34" charset="0"/>
                          <a:cs typeface="Arial" pitchFamily="34" charset="0"/>
                        </a:rPr>
                        <a:t>Новообразования</a:t>
                      </a:r>
                      <a:endParaRPr lang="ru-RU" sz="16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12,0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15,1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15,5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15,8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49197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Arial" pitchFamily="34" charset="0"/>
                          <a:cs typeface="Arial" pitchFamily="34" charset="0"/>
                        </a:rPr>
                        <a:t>Внешние причины</a:t>
                      </a:r>
                      <a:endParaRPr lang="ru-RU" sz="16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11,6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9,3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8,6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8,9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49197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800000"/>
                          </a:solidFill>
                          <a:latin typeface="Arial" pitchFamily="34" charset="0"/>
                          <a:cs typeface="Arial" pitchFamily="34" charset="0"/>
                        </a:rPr>
                        <a:t>Симптомы, признаки и отклонения…</a:t>
                      </a:r>
                      <a:endParaRPr lang="ru-RU" sz="1600" b="1" dirty="0">
                        <a:solidFill>
                          <a:srgbClr val="8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800000"/>
                          </a:solidFill>
                          <a:latin typeface="Arial" pitchFamily="34" charset="0"/>
                          <a:cs typeface="Arial" pitchFamily="34" charset="0"/>
                        </a:rPr>
                        <a:t>0,9</a:t>
                      </a:r>
                      <a:endParaRPr lang="ru-RU" sz="2000" b="1" dirty="0">
                        <a:solidFill>
                          <a:srgbClr val="8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800000"/>
                          </a:solidFill>
                          <a:latin typeface="Arial" pitchFamily="34" charset="0"/>
                          <a:cs typeface="Arial" pitchFamily="34" charset="0"/>
                        </a:rPr>
                        <a:t>6,6</a:t>
                      </a:r>
                      <a:endParaRPr lang="ru-RU" sz="2000" b="1" dirty="0">
                        <a:solidFill>
                          <a:srgbClr val="8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800000"/>
                          </a:solidFill>
                          <a:latin typeface="Arial" pitchFamily="34" charset="0"/>
                          <a:cs typeface="Arial" pitchFamily="34" charset="0"/>
                        </a:rPr>
                        <a:t>8,4</a:t>
                      </a:r>
                      <a:endParaRPr lang="ru-RU" sz="2000" b="1" dirty="0">
                        <a:solidFill>
                          <a:srgbClr val="8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800000"/>
                          </a:solidFill>
                          <a:latin typeface="Arial" pitchFamily="34" charset="0"/>
                          <a:cs typeface="Arial" pitchFamily="34" charset="0"/>
                        </a:rPr>
                        <a:t>7,6</a:t>
                      </a:r>
                      <a:endParaRPr lang="ru-RU" sz="2000" b="1" dirty="0">
                        <a:solidFill>
                          <a:srgbClr val="8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9197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Arial" pitchFamily="34" charset="0"/>
                          <a:cs typeface="Arial" pitchFamily="34" charset="0"/>
                        </a:rPr>
                        <a:t>Болезни органов пищеварения</a:t>
                      </a:r>
                      <a:endParaRPr lang="ru-RU" sz="16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4,6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5,4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5,5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5,2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491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Болезни органов дыхания</a:t>
                      </a:r>
                      <a:endParaRPr lang="ru-RU" sz="16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3,2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4,1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4,5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3,7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49197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Arial" pitchFamily="34" charset="0"/>
                          <a:cs typeface="Arial" pitchFamily="34" charset="0"/>
                        </a:rPr>
                        <a:t>Болезни нервной системы</a:t>
                      </a:r>
                      <a:endParaRPr lang="ru-RU" sz="16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1,2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3,1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5,2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4,4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491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Болезни эндокринной системы</a:t>
                      </a:r>
                      <a:endParaRPr kumimoji="0" lang="ru-RU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0,4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1,5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1,6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1,8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736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Некоторые инфекционные </a:t>
                      </a:r>
                      <a:b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</a:b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 паразитарные болезни</a:t>
                      </a:r>
                      <a:endParaRPr lang="ru-RU" sz="16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1,4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0,9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0,8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1,9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09823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0009" y="1785926"/>
            <a:ext cx="8215370" cy="2643205"/>
          </a:xfrm>
        </p:spPr>
        <p:txBody>
          <a:bodyPr>
            <a:normAutofit/>
          </a:bodyPr>
          <a:lstStyle/>
          <a:p>
            <a:r>
              <a:rPr lang="ru-RU" sz="8000" dirty="0" smtClean="0">
                <a:latin typeface="Arial" pitchFamily="34" charset="0"/>
                <a:cs typeface="Arial" pitchFamily="34" charset="0"/>
              </a:rPr>
              <a:t>Спасибо </a:t>
            </a:r>
            <a:br>
              <a:rPr lang="ru-RU" sz="8000" dirty="0" smtClean="0">
                <a:latin typeface="Arial" pitchFamily="34" charset="0"/>
                <a:cs typeface="Arial" pitchFamily="34" charset="0"/>
              </a:rPr>
            </a:br>
            <a:r>
              <a:rPr lang="ru-RU" sz="8000" dirty="0" smtClean="0">
                <a:latin typeface="Arial" pitchFamily="34" charset="0"/>
                <a:cs typeface="Arial" pitchFamily="34" charset="0"/>
              </a:rPr>
              <a:t>за внимание!</a:t>
            </a:r>
            <a:endParaRPr lang="ru-RU" sz="8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00460" y="6215082"/>
            <a:ext cx="5343540" cy="781040"/>
          </a:xfrm>
        </p:spPr>
        <p:txBody>
          <a:bodyPr/>
          <a:lstStyle/>
          <a:p>
            <a:r>
              <a:rPr lang="ru-RU" dirty="0" smtClean="0"/>
              <a:t>Федорова О.И. 30-39-54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Box 2"/>
          <p:cNvSpPr txBox="1">
            <a:spLocks noChangeArrowheads="1"/>
          </p:cNvSpPr>
          <p:nvPr/>
        </p:nvSpPr>
        <p:spPr bwMode="auto">
          <a:xfrm>
            <a:off x="130175" y="6237288"/>
            <a:ext cx="84978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100" i="1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altLang="ru-RU" sz="1200" i="1" dirty="0">
                <a:latin typeface="Times New Roman" pitchFamily="18" charset="0"/>
                <a:cs typeface="Times New Roman" pitchFamily="18" charset="0"/>
              </a:rPr>
              <a:t>Улучшение качества и использования информации о рождении, смерти и причинах смерти: руководство </a:t>
            </a:r>
            <a:r>
              <a:rPr lang="ru-RU" altLang="ru-RU" sz="12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200" i="1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altLang="ru-RU" sz="1200" i="1" dirty="0">
                <a:latin typeface="Times New Roman" pitchFamily="18" charset="0"/>
                <a:cs typeface="Times New Roman" pitchFamily="18" charset="0"/>
              </a:rPr>
              <a:t>стандартизованного анализа ситуации в странах. ВОЗ, 2012, с.59.</a:t>
            </a:r>
          </a:p>
        </p:txBody>
      </p:sp>
      <p:sp>
        <p:nvSpPr>
          <p:cNvPr id="9" name="Прямоугольник 13"/>
          <p:cNvSpPr txBox="1">
            <a:spLocks noChangeArrowheads="1"/>
          </p:cNvSpPr>
          <p:nvPr/>
        </p:nvSpPr>
        <p:spPr bwMode="auto">
          <a:xfrm>
            <a:off x="0" y="142852"/>
            <a:ext cx="9144000" cy="100013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 eaLnBrk="1" fontAlgn="auto" hangingPunct="1">
              <a:lnSpc>
                <a:spcPct val="150000"/>
              </a:lnSpc>
              <a:spcAft>
                <a:spcPts val="0"/>
              </a:spcAft>
              <a:defRPr sz="1200" b="1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  <a:lvl2pPr algn="ctr" eaLnBrk="0" hangingPunct="0"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algn="ctr" eaLnBrk="0" hangingPunct="0"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algn="ctr" eaLnBrk="0" hangingPunct="0"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algn="ctr" eaLnBrk="0" hangingPunct="0"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ru-RU" alt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Правила выбора </a:t>
            </a:r>
            <a:r>
              <a:rPr lang="ru-RU" alt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alt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alt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первоначальной </a:t>
            </a:r>
            <a:r>
              <a:rPr lang="ru-RU" alt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причины </a:t>
            </a:r>
            <a:r>
              <a:rPr lang="ru-RU" alt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смерти»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99279" y="2357430"/>
            <a:ext cx="3248824" cy="182357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7112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выбираются состояния из класса симптомов  </a:t>
            </a:r>
            <a:b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(18 класс МКБ-10): </a:t>
            </a:r>
            <a:r>
              <a:rPr lang="en-U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R00-R53, </a:t>
            </a:r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R55-R94</a:t>
            </a:r>
            <a:endParaRPr lang="ru-RU" sz="2500" dirty="0" smtClean="0"/>
          </a:p>
        </p:txBody>
      </p:sp>
      <p:sp>
        <p:nvSpPr>
          <p:cNvPr id="17" name="Стрелка вправо 16"/>
          <p:cNvSpPr/>
          <p:nvPr/>
        </p:nvSpPr>
        <p:spPr>
          <a:xfrm>
            <a:off x="3500430" y="3071810"/>
            <a:ext cx="571504" cy="42862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165088" y="1500174"/>
            <a:ext cx="4857784" cy="40005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defTabSz="711200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рекомендациям ВОЗ* на долю случаев смерти с </a:t>
            </a:r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неточно обозначенными причинами должно приходиться </a:t>
            </a:r>
            <a:b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менее 5% </a:t>
            </a:r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возрасте до 65 лет </a:t>
            </a:r>
            <a:b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менее 10% </a:t>
            </a:r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случаев </a:t>
            </a:r>
            <a:b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возрасте 65 лет и старше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938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kern="120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Итоги проверки службы медицинской статистики </a:t>
            </a:r>
            <a:br>
              <a:rPr lang="ru-RU" sz="2400" b="1" kern="120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2400" b="1" kern="120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9-ти МО Брянской области в 2017 году</a:t>
            </a:r>
            <a:endParaRPr lang="ru-RU" sz="2400" b="1" kern="1200" dirty="0">
              <a:solidFill>
                <a:schemeClr val="bg1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2071678"/>
            <a:ext cx="8786842" cy="428628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AutoNum type="arabicPeriod"/>
            </a:pPr>
            <a:r>
              <a:rPr lang="ru-RU" sz="3400" b="1" dirty="0" smtClean="0"/>
              <a:t>В оформлении медицинских свидетельств о смерти:</a:t>
            </a:r>
            <a:endParaRPr lang="ru-RU" sz="3400" dirty="0" smtClean="0"/>
          </a:p>
          <a:p>
            <a:pPr marL="628650" indent="-180975">
              <a:lnSpc>
                <a:spcPct val="120000"/>
              </a:lnSpc>
              <a:buFont typeface="Wingdings" pitchFamily="2" charset="2"/>
              <a:buChar char="§"/>
            </a:pPr>
            <a:r>
              <a:rPr lang="ru-RU" sz="2600" dirty="0" smtClean="0"/>
              <a:t>при </a:t>
            </a:r>
            <a:r>
              <a:rPr lang="ru-RU" sz="2600" dirty="0"/>
              <a:t>выборе первоначальной причины </a:t>
            </a:r>
            <a:r>
              <a:rPr lang="ru-RU" sz="2600" dirty="0" smtClean="0"/>
              <a:t>смерти;</a:t>
            </a:r>
            <a:endParaRPr lang="ru-RU" sz="2400" dirty="0"/>
          </a:p>
          <a:p>
            <a:pPr marL="628650" indent="-180975">
              <a:lnSpc>
                <a:spcPct val="120000"/>
              </a:lnSpc>
              <a:buFont typeface="Wingdings" pitchFamily="2" charset="2"/>
              <a:buChar char="§"/>
            </a:pPr>
            <a:r>
              <a:rPr lang="ru-RU" sz="2600" dirty="0" smtClean="0"/>
              <a:t>неправильная логическая последовательность  при формулировке диагноза;</a:t>
            </a:r>
          </a:p>
          <a:p>
            <a:pPr marL="628650" indent="-180975">
              <a:lnSpc>
                <a:spcPct val="120000"/>
              </a:lnSpc>
              <a:buFont typeface="Wingdings" pitchFamily="2" charset="2"/>
              <a:buChar char="§"/>
            </a:pPr>
            <a:r>
              <a:rPr lang="ru-RU" sz="2600" dirty="0" smtClean="0"/>
              <a:t>неправильный код по МКБ-10.</a:t>
            </a:r>
          </a:p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3400" b="1" dirty="0" smtClean="0"/>
              <a:t>2. В хранении документации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400" b="1" dirty="0" smtClean="0"/>
              <a:t>3. Отсутствие в МО занятий, семинаров </a:t>
            </a:r>
            <a:br>
              <a:rPr lang="ru-RU" sz="3400" b="1" dirty="0" smtClean="0"/>
            </a:br>
            <a:r>
              <a:rPr lang="ru-RU" sz="3400" b="1" dirty="0" smtClean="0"/>
              <a:t>по использованию МКБ-10, заполнению учетной документации, в т.ч. Медицинских свидетельств </a:t>
            </a:r>
            <a:br>
              <a:rPr lang="ru-RU" sz="3400" b="1" dirty="0" smtClean="0"/>
            </a:br>
            <a:r>
              <a:rPr lang="ru-RU" sz="3400" b="1" dirty="0" smtClean="0"/>
              <a:t>о смерти.</a:t>
            </a:r>
            <a:endParaRPr lang="ru-RU" sz="3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1142984"/>
            <a:ext cx="5500726" cy="628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3200" dirty="0" smtClean="0"/>
              <a:t>Выявленные нарушения: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285720" y="2119304"/>
            <a:ext cx="45719" cy="378621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521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07303-bl.png"/>
          <p:cNvPicPr>
            <a:picLocks noChangeAspect="1"/>
          </p:cNvPicPr>
          <p:nvPr/>
        </p:nvPicPr>
        <p:blipFill>
          <a:blip r:embed="rId2" cstate="print"/>
          <a:srcRect t="14616" r="1539" b="2867"/>
          <a:stretch>
            <a:fillRect/>
          </a:stretch>
        </p:blipFill>
        <p:spPr>
          <a:xfrm>
            <a:off x="0" y="928670"/>
            <a:ext cx="9144000" cy="59293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kern="120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Отчеты за 2017 год</a:t>
            </a:r>
            <a:endParaRPr lang="ru-RU" sz="2400" b="1" kern="1200" dirty="0">
              <a:solidFill>
                <a:schemeClr val="bg1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1785926"/>
            <a:ext cx="8372476" cy="785818"/>
          </a:xfrm>
          <a:solidFill>
            <a:srgbClr val="EAEAEA">
              <a:alpha val="25882"/>
            </a:srgbClr>
          </a:solidFill>
        </p:spPr>
        <p:txBody>
          <a:bodyPr/>
          <a:lstStyle/>
          <a:p>
            <a:pPr marL="0" indent="0">
              <a:buNone/>
            </a:pPr>
            <a:r>
              <a:rPr lang="ru-RU" sz="5600" b="1" dirty="0">
                <a:ea typeface="+mj-ea"/>
                <a:cs typeface="+mj-cs"/>
              </a:rPr>
              <a:t>Изменения в </a:t>
            </a:r>
            <a:r>
              <a:rPr lang="ru-RU" sz="5600" b="1" dirty="0" smtClean="0">
                <a:ea typeface="+mj-ea"/>
                <a:cs typeface="+mj-cs"/>
              </a:rPr>
              <a:t>формах </a:t>
            </a:r>
            <a:endParaRPr lang="ru-RU" sz="5600" dirty="0" smtClean="0">
              <a:ea typeface="+mj-ea"/>
              <a:cs typeface="+mj-cs"/>
            </a:endParaRPr>
          </a:p>
          <a:p>
            <a:pPr marL="990600" indent="-628650">
              <a:buNone/>
            </a:pPr>
            <a:endParaRPr lang="ru-RU" sz="6600" dirty="0" smtClean="0">
              <a:solidFill>
                <a:prstClr val="black"/>
              </a:solidFill>
              <a:ea typeface="+mj-ea"/>
              <a:cs typeface="+mj-cs"/>
            </a:endParaRPr>
          </a:p>
          <a:p>
            <a:pPr marL="0" indent="0">
              <a:buNone/>
            </a:pPr>
            <a:endParaRPr lang="ru-RU" sz="6600" b="1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42884" y="3219450"/>
            <a:ext cx="792961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90600" indent="-628650" algn="ctr">
              <a:buNone/>
            </a:pPr>
            <a:r>
              <a:rPr lang="ru-RU" sz="8000" dirty="0" smtClean="0">
                <a:solidFill>
                  <a:prstClr val="black"/>
                </a:solidFill>
              </a:rPr>
              <a:t>№</a:t>
            </a:r>
            <a:r>
              <a:rPr lang="ru-RU" sz="8000" b="1" dirty="0" smtClean="0">
                <a:solidFill>
                  <a:prstClr val="black"/>
                </a:solidFill>
              </a:rPr>
              <a:t> 10, 36, 38, 13, 55, 56</a:t>
            </a:r>
          </a:p>
        </p:txBody>
      </p:sp>
    </p:spTree>
    <p:extLst>
      <p:ext uri="{BB962C8B-B14F-4D97-AF65-F5344CB8AC3E}">
        <p14:creationId xmlns="" xmlns:p14="http://schemas.microsoft.com/office/powerpoint/2010/main" val="400716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kern="120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Отчеты за 2017 год</a:t>
            </a:r>
            <a:endParaRPr lang="ru-RU" sz="2400" b="1" kern="1200" dirty="0">
              <a:solidFill>
                <a:schemeClr val="bg1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4" y="1214422"/>
            <a:ext cx="8715436" cy="52543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Визирование форм у главных специалистов: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8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5291" y="2071678"/>
            <a:ext cx="7643866" cy="10156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Противотуберкулезный диспансер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      		</a:t>
            </a:r>
            <a:r>
              <a:rPr lang="ru-RU" sz="3200" b="1" dirty="0" smtClean="0"/>
              <a:t>Ф. № 30 </a:t>
            </a:r>
            <a:r>
              <a:rPr lang="ru-RU" sz="2800" dirty="0" smtClean="0"/>
              <a:t>Т. 2512, 5114, 5302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45291" y="3438526"/>
            <a:ext cx="7643866" cy="150810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БОБ № 1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п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/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анатомическое отделение)    	</a:t>
            </a:r>
            <a:r>
              <a:rPr lang="ru-RU" sz="3200" b="1" dirty="0" smtClean="0"/>
              <a:t>Ф. № 30</a:t>
            </a:r>
            <a:r>
              <a:rPr lang="ru-RU" sz="3200" dirty="0" smtClean="0"/>
              <a:t> </a:t>
            </a:r>
            <a:r>
              <a:rPr lang="ru-RU" sz="2800" dirty="0" smtClean="0"/>
              <a:t>Т. 5460-5505</a:t>
            </a:r>
            <a:r>
              <a:rPr lang="en-US" sz="2800" dirty="0" smtClean="0"/>
              <a:t>;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smtClean="0"/>
              <a:t>        		</a:t>
            </a:r>
            <a:r>
              <a:rPr lang="ru-RU" sz="3200" b="1" dirty="0" smtClean="0"/>
              <a:t>Ф. № 14 </a:t>
            </a:r>
            <a:r>
              <a:rPr lang="ru-RU" sz="2800" dirty="0" smtClean="0"/>
              <a:t>Т. 2000 (взрослые)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45291" y="5357826"/>
            <a:ext cx="7642800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Областная детская больница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	</a:t>
            </a:r>
            <a:r>
              <a:rPr lang="ru-RU" sz="3200" b="1" dirty="0" smtClean="0"/>
              <a:t>Ф. № 14 </a:t>
            </a:r>
            <a:r>
              <a:rPr lang="ru-RU" sz="3200" dirty="0" smtClean="0"/>
              <a:t>Т</a:t>
            </a:r>
            <a:r>
              <a:rPr lang="ru-RU" sz="2800" dirty="0" smtClean="0"/>
              <a:t>. 2000 (дети)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209921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968758"/>
            <a:ext cx="8358246" cy="3960440"/>
          </a:xfrm>
        </p:spPr>
        <p:txBody>
          <a:bodyPr/>
          <a:lstStyle/>
          <a:p>
            <a:r>
              <a:rPr lang="ru-RU" sz="2000" b="1" dirty="0">
                <a:solidFill>
                  <a:srgbClr val="953735"/>
                </a:solidFill>
              </a:rPr>
              <a:t>Необходимо представить подтверждения </a:t>
            </a:r>
            <a:r>
              <a:rPr lang="ru-RU" sz="2000" b="1" dirty="0" smtClean="0">
                <a:solidFill>
                  <a:srgbClr val="953735"/>
                </a:solidFill>
              </a:rPr>
              <a:t/>
            </a:r>
            <a:br>
              <a:rPr lang="ru-RU" sz="2000" b="1" dirty="0" smtClean="0">
                <a:solidFill>
                  <a:srgbClr val="953735"/>
                </a:solidFill>
              </a:rPr>
            </a:br>
            <a:r>
              <a:rPr lang="ru-RU" sz="2000" b="1" dirty="0" smtClean="0">
                <a:solidFill>
                  <a:srgbClr val="953735"/>
                </a:solidFill>
              </a:rPr>
              <a:t>на </a:t>
            </a:r>
            <a:r>
              <a:rPr lang="ru-RU" sz="2000" b="1" dirty="0">
                <a:solidFill>
                  <a:srgbClr val="953735"/>
                </a:solidFill>
              </a:rPr>
              <a:t>следующие случаи смерти</a:t>
            </a:r>
            <a:r>
              <a:rPr lang="ru-RU" sz="2000" dirty="0"/>
              <a:t>:</a:t>
            </a:r>
          </a:p>
          <a:p>
            <a:pPr indent="266700" algn="l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Tx/>
              <a:buFont typeface="Wingdings" pitchFamily="2" charset="2"/>
              <a:buChar char="§"/>
            </a:pPr>
            <a:r>
              <a:rPr lang="ru-RU" sz="2300" dirty="0" smtClean="0"/>
              <a:t>Сепсис </a:t>
            </a:r>
            <a:r>
              <a:rPr lang="ru-RU" sz="2300" dirty="0"/>
              <a:t>(А40-41, строка 2.4)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2300" dirty="0"/>
              <a:t>Анемии (</a:t>
            </a:r>
            <a:r>
              <a:rPr lang="en-US" sz="2300" dirty="0"/>
              <a:t>D50-D64</a:t>
            </a:r>
            <a:r>
              <a:rPr lang="ru-RU" sz="2300" dirty="0"/>
              <a:t>, строка 4.1)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2300" dirty="0"/>
              <a:t>Отдельные нарушения, вовлекающие иммунный механизм (</a:t>
            </a:r>
            <a:r>
              <a:rPr lang="en-US" sz="2300" dirty="0"/>
              <a:t>D80-D89</a:t>
            </a:r>
            <a:r>
              <a:rPr lang="ru-RU" sz="2300" dirty="0"/>
              <a:t>, строка 4.3)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2300" dirty="0"/>
              <a:t>Ожирение (Е66, строка 5.11)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2300" dirty="0"/>
              <a:t>Психические расстройства и расстройства поведения (</a:t>
            </a:r>
            <a:r>
              <a:rPr lang="en-US" sz="2300" dirty="0"/>
              <a:t>F01-F99</a:t>
            </a:r>
            <a:r>
              <a:rPr lang="ru-RU" sz="2300" dirty="0"/>
              <a:t>, строка 6.0)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2300" dirty="0"/>
              <a:t>Острая ревматическая лихорадка (</a:t>
            </a:r>
            <a:r>
              <a:rPr lang="en-US" sz="2300" dirty="0"/>
              <a:t>I00-I02</a:t>
            </a:r>
            <a:r>
              <a:rPr lang="ru-RU" sz="2300" dirty="0"/>
              <a:t>, строка 10.1) – для детей до 1 года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2300" dirty="0"/>
              <a:t>Хронические ревматические болезни сердца </a:t>
            </a:r>
            <a:r>
              <a:rPr lang="ru-RU" sz="2300" dirty="0" smtClean="0"/>
              <a:t/>
            </a:r>
            <a:br>
              <a:rPr lang="ru-RU" sz="2300" dirty="0" smtClean="0"/>
            </a:br>
            <a:r>
              <a:rPr lang="ru-RU" sz="2300" dirty="0" smtClean="0"/>
              <a:t>(</a:t>
            </a:r>
            <a:r>
              <a:rPr lang="en-US" sz="2300" dirty="0"/>
              <a:t>I05-I09</a:t>
            </a:r>
            <a:r>
              <a:rPr lang="ru-RU" sz="2300" dirty="0"/>
              <a:t>, строка 10.2) </a:t>
            </a:r>
            <a:r>
              <a:rPr lang="ru-RU" sz="2300" dirty="0" smtClean="0"/>
              <a:t>– </a:t>
            </a:r>
            <a:r>
              <a:rPr lang="ru-RU" sz="2300" dirty="0"/>
              <a:t>для детей до 1 </a:t>
            </a:r>
            <a:r>
              <a:rPr lang="ru-RU" sz="2300" dirty="0" smtClean="0"/>
              <a:t>года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57150"/>
            <a:ext cx="9144000" cy="908720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/>
            <a:r>
              <a:rPr lang="ru-RU" sz="2400" dirty="0" smtClean="0">
                <a:solidFill>
                  <a:schemeClr val="bg1"/>
                </a:solidFill>
              </a:rPr>
              <a:t>Ф. №14 «Сведения о деятельности подразделений медицинской организации, оказывающих медицинскую помощь в стационарных условиях»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00726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742950"/>
            <a:ext cx="8786842" cy="4525963"/>
          </a:xfrm>
        </p:spPr>
        <p:txBody>
          <a:bodyPr/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2300" dirty="0"/>
              <a:t>Грипп (</a:t>
            </a:r>
            <a:r>
              <a:rPr lang="en-US" sz="2300" dirty="0"/>
              <a:t>J09-J11</a:t>
            </a:r>
            <a:r>
              <a:rPr lang="ru-RU" sz="2300" dirty="0"/>
              <a:t>, строка 11.2 </a:t>
            </a:r>
            <a:r>
              <a:rPr lang="ru-RU" sz="2300" dirty="0" smtClean="0"/>
              <a:t>) – </a:t>
            </a:r>
            <a:r>
              <a:rPr lang="ru-RU" sz="2300" dirty="0"/>
              <a:t>для детей 0-17 лет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2300" dirty="0"/>
              <a:t>Острые респираторные  инфекции верхних дыхательных путей (</a:t>
            </a:r>
            <a:r>
              <a:rPr lang="en-US" sz="2300" dirty="0"/>
              <a:t>J00-J06</a:t>
            </a:r>
            <a:r>
              <a:rPr lang="ru-RU" sz="2300" dirty="0"/>
              <a:t>, строка 11.1)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2300" dirty="0"/>
              <a:t>Язва желудка и двенадцатиперстной кишки </a:t>
            </a:r>
            <a:r>
              <a:rPr lang="ru-RU" sz="2300" dirty="0" smtClean="0"/>
              <a:t/>
            </a:r>
            <a:br>
              <a:rPr lang="ru-RU" sz="2300" dirty="0" smtClean="0"/>
            </a:br>
            <a:r>
              <a:rPr lang="ru-RU" sz="2300" dirty="0" smtClean="0"/>
              <a:t>(</a:t>
            </a:r>
            <a:r>
              <a:rPr lang="ru-RU" sz="2300" dirty="0"/>
              <a:t>К25-К26, строка 12.1) – для детей 0-17 лет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2300" dirty="0"/>
              <a:t>Гастрит и дуоденит (К29, строка 12.2) – </a:t>
            </a:r>
            <a:r>
              <a:rPr lang="ru-RU" sz="2300" dirty="0" smtClean="0"/>
              <a:t/>
            </a:r>
            <a:br>
              <a:rPr lang="ru-RU" sz="2300" dirty="0" smtClean="0"/>
            </a:br>
            <a:r>
              <a:rPr lang="ru-RU" sz="2300" dirty="0" smtClean="0"/>
              <a:t>для </a:t>
            </a:r>
            <a:r>
              <a:rPr lang="ru-RU" sz="2300" dirty="0"/>
              <a:t>взрослых 18 лет и старше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2300" dirty="0"/>
              <a:t>Системные поражения соединительной ткани </a:t>
            </a:r>
            <a:r>
              <a:rPr lang="ru-RU" sz="2300" dirty="0" smtClean="0"/>
              <a:t/>
            </a:r>
            <a:br>
              <a:rPr lang="ru-RU" sz="2300" dirty="0" smtClean="0"/>
            </a:br>
            <a:r>
              <a:rPr lang="ru-RU" sz="2300" dirty="0" smtClean="0"/>
              <a:t>(</a:t>
            </a:r>
            <a:r>
              <a:rPr lang="ru-RU" sz="2300" dirty="0"/>
              <a:t>М30-М35, строка 14.2)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2300" dirty="0" smtClean="0"/>
              <a:t>Все случаи смерти женщин (от внематочной беременности, аборта, беременных, рожениц и родильниц) </a:t>
            </a:r>
            <a:br>
              <a:rPr lang="ru-RU" sz="2300" dirty="0" smtClean="0"/>
            </a:br>
            <a:r>
              <a:rPr lang="ru-RU" sz="2300" dirty="0" smtClean="0"/>
              <a:t>(О00-О99, строка 16.0)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2300" dirty="0" smtClean="0"/>
              <a:t>Туберкулез органов дыхания (А15-А16, строка 2.2) – </a:t>
            </a:r>
            <a:br>
              <a:rPr lang="ru-RU" sz="2300" dirty="0" smtClean="0"/>
            </a:br>
            <a:r>
              <a:rPr lang="ru-RU" sz="2300" dirty="0" smtClean="0"/>
              <a:t>для детей 0-17 лет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57150"/>
            <a:ext cx="8786842" cy="58576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ru-RU" sz="2400" dirty="0" smtClean="0">
                <a:solidFill>
                  <a:schemeClr val="bg1"/>
                </a:solidFill>
              </a:rPr>
              <a:t>Ф. №14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43782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3225</TotalTime>
  <Words>1627</Words>
  <Application>Microsoft Office PowerPoint</Application>
  <PresentationFormat>Экран (4:3)</PresentationFormat>
  <Paragraphs>364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Тема Office</vt:lpstr>
      <vt:lpstr>Оформление по умолчанию</vt:lpstr>
      <vt:lpstr>1_Оформление по умолчанию</vt:lpstr>
      <vt:lpstr>2_Оформление по умолчанию</vt:lpstr>
      <vt:lpstr>4_Оформление по умолчанию</vt:lpstr>
      <vt:lpstr>5_Оформление по умолчанию</vt:lpstr>
      <vt:lpstr>Состояние, задачи, проблемы демографической статистики и статистики здравоохранения</vt:lpstr>
      <vt:lpstr>Слайд 2</vt:lpstr>
      <vt:lpstr>Слайд 3</vt:lpstr>
      <vt:lpstr>Слайд 4</vt:lpstr>
      <vt:lpstr>Итоги проверки службы медицинской статистики  9-ти МО Брянской области в 2017 году</vt:lpstr>
      <vt:lpstr>Отчеты за 2017 год</vt:lpstr>
      <vt:lpstr>Отчеты за 2017 год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 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Межформенный контроль с формой № 14</vt:lpstr>
      <vt:lpstr>Спасибо 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Федорова О.И.</dc:creator>
  <cp:lastModifiedBy>Users</cp:lastModifiedBy>
  <cp:revision>99</cp:revision>
  <cp:lastPrinted>2017-12-12T13:24:25Z</cp:lastPrinted>
  <dcterms:created xsi:type="dcterms:W3CDTF">2017-12-11T13:27:14Z</dcterms:created>
  <dcterms:modified xsi:type="dcterms:W3CDTF">2017-12-18T08:41:20Z</dcterms:modified>
</cp:coreProperties>
</file>