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53"/>
  </p:notesMasterIdLst>
  <p:sldIdLst>
    <p:sldId id="256" r:id="rId2"/>
    <p:sldId id="330" r:id="rId3"/>
    <p:sldId id="331" r:id="rId4"/>
    <p:sldId id="332" r:id="rId5"/>
    <p:sldId id="333" r:id="rId6"/>
    <p:sldId id="334" r:id="rId7"/>
    <p:sldId id="327" r:id="rId8"/>
    <p:sldId id="335" r:id="rId9"/>
    <p:sldId id="347" r:id="rId10"/>
    <p:sldId id="336" r:id="rId11"/>
    <p:sldId id="328" r:id="rId12"/>
    <p:sldId id="337" r:id="rId13"/>
    <p:sldId id="338" r:id="rId14"/>
    <p:sldId id="339" r:id="rId15"/>
    <p:sldId id="340" r:id="rId16"/>
    <p:sldId id="341" r:id="rId17"/>
    <p:sldId id="342" r:id="rId18"/>
    <p:sldId id="315" r:id="rId19"/>
    <p:sldId id="316" r:id="rId20"/>
    <p:sldId id="309" r:id="rId21"/>
    <p:sldId id="314" r:id="rId22"/>
    <p:sldId id="366" r:id="rId23"/>
    <p:sldId id="367" r:id="rId24"/>
    <p:sldId id="310" r:id="rId25"/>
    <p:sldId id="311" r:id="rId26"/>
    <p:sldId id="350" r:id="rId27"/>
    <p:sldId id="351" r:id="rId28"/>
    <p:sldId id="352" r:id="rId29"/>
    <p:sldId id="353" r:id="rId30"/>
    <p:sldId id="306" r:id="rId31"/>
    <p:sldId id="267" r:id="rId32"/>
    <p:sldId id="355" r:id="rId33"/>
    <p:sldId id="356" r:id="rId34"/>
    <p:sldId id="357" r:id="rId35"/>
    <p:sldId id="358" r:id="rId36"/>
    <p:sldId id="359" r:id="rId37"/>
    <p:sldId id="360" r:id="rId38"/>
    <p:sldId id="318" r:id="rId39"/>
    <p:sldId id="320" r:id="rId40"/>
    <p:sldId id="322" r:id="rId41"/>
    <p:sldId id="323" r:id="rId42"/>
    <p:sldId id="324" r:id="rId43"/>
    <p:sldId id="362" r:id="rId44"/>
    <p:sldId id="363" r:id="rId45"/>
    <p:sldId id="364" r:id="rId46"/>
    <p:sldId id="319" r:id="rId47"/>
    <p:sldId id="325" r:id="rId48"/>
    <p:sldId id="365" r:id="rId49"/>
    <p:sldId id="274" r:id="rId50"/>
    <p:sldId id="348" r:id="rId51"/>
    <p:sldId id="349" r:id="rId5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60" d="100"/>
          <a:sy n="60" d="100"/>
        </p:scale>
        <p:origin x="-1356" y="-9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36FCC-F717-417B-B283-019494FAC62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2365A-C639-49EB-9AC6-9237C2A742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710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2365A-C639-49EB-9AC6-9237C2A742C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4655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C2365A-C639-49EB-9AC6-9237C2A742C0}" type="slidenum">
              <a:rPr lang="ru-RU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561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8C7B65E-F3DA-4730-831E-C0987D0211C3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B8C9668-DFC6-4BA6-8C98-6EB6E4DE5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D:\OMS\Алферова\Снимок 3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0430" y="548680"/>
            <a:ext cx="6396327" cy="498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D:\OMS\Алферова\Снимок 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000240"/>
            <a:ext cx="5711370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14348" y="642918"/>
            <a:ext cx="7786742" cy="2862322"/>
          </a:xfrm>
          <a:prstGeom prst="rect">
            <a:avLst/>
          </a:prstGeom>
          <a:solidFill>
            <a:srgbClr val="FFFFFF">
              <a:alpha val="58824"/>
            </a:srgbClr>
          </a:solidFill>
        </p:spPr>
        <p:txBody>
          <a:bodyPr wrap="square">
            <a:spAutoFit/>
          </a:bodyPr>
          <a:lstStyle/>
          <a:p>
            <a:pPr algn="ctr"/>
            <a:endParaRPr lang="en-US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ВОПРОСЫ ФОРМИРОВАНИЯ СТАТИСТИЧЕСКИХ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ОТЧЕТНЫХ ФОРМ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12, 30 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6254441"/>
            <a:ext cx="55721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начальник ОМС  ГАУЗ МИАЦ Алферова  Е. В.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2017 год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562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6336704"/>
          </a:xfrm>
        </p:spPr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Регистрация </a:t>
            </a: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заболеваний</a:t>
            </a:r>
            <a:b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осуществляется по году рождения. </a:t>
            </a:r>
            <a:endParaRPr lang="ru-RU" sz="3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отчетном году ребенку исполняется </a:t>
            </a:r>
            <a:endParaRPr lang="ru-RU" sz="3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 (с 1 января – по 31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декабря</a:t>
            </a: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то он считается подростком; </a:t>
            </a:r>
            <a:endParaRPr lang="ru-RU" sz="3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 – взрослым, </a:t>
            </a:r>
            <a:endParaRPr lang="ru-RU" sz="3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т.е</a:t>
            </a:r>
            <a:r>
              <a:rPr lang="ru-RU" sz="3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переход из одной возрастной группы в другую производится на начало года в не зависимости от того, когда у ребёнка или подростка день рождения. </a:t>
            </a:r>
            <a:endParaRPr lang="ru-RU" sz="3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этом вся их ранее известная </a:t>
            </a:r>
            <a:r>
              <a:rPr lang="ru-RU" sz="3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заболева-емость</a:t>
            </a: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показывается в </a:t>
            </a: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графе </a:t>
            </a: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 – всего, и только вновь выявленная в текущем году в </a:t>
            </a: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первичной  заболеваемости!</a:t>
            </a:r>
            <a:endParaRPr lang="ru-RU" sz="3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758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404663"/>
            <a:ext cx="8640960" cy="644501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НАПОМИНИЕМ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Внутриформенный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контроль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таблицы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2000: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всего» (гр.4)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«из них: юноши» (гр.7) = «всего девушки»;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 впервые в жизни …» (гр.9) – «из заболеваний … юноши» (гр.13) = «девушки впервые»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Итого: «всего девушки» - «девушки впервые» - не должно быть отрицательных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значений! </a:t>
            </a:r>
            <a:endParaRPr lang="ru-RU" sz="3200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700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336704"/>
          </a:xfrm>
        </p:spPr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Каждый случай острого заболевания зарегистрированный в текущем году не подлежит перерегистрации в следующем.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острые  заболевания  и состояния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острый отит, острый миокардит,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ОРВИ,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грипп, а  также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травмы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др.) </a:t>
            </a:r>
            <a:r>
              <a:rPr lang="ru-RU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регистрируются столько раз, сколько они возникают в течение отчетного года. </a:t>
            </a:r>
            <a:endParaRPr lang="ru-RU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ВСЕГО=ВПЕРВЫЕ ВЫЯВЛЕНО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 соответствующим  строкам  таблиц 1000, 1500, 2000, 3000 и  4000.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На  начало года по данным строкам 0.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не относится к тем заболеваниям, при которых 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острые формы могут переходить в хронические. При 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обострении хронических заболеваний регистрируют эти хронические заболевания, а не их острые формы.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164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OMS\Алферова\stenokardija-naprjazhenija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130893"/>
            <a:ext cx="8291264" cy="681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-윤고딕140"/>
                <a:cs typeface="Times New Roman" pitchFamily="18" charset="0"/>
              </a:rPr>
              <a:t>КЛАСС </a:t>
            </a:r>
            <a:r>
              <a:rPr kumimoji="1" lang="en-US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-윤고딕140"/>
                <a:cs typeface="Times New Roman" pitchFamily="18" charset="0"/>
              </a:rPr>
              <a:t>IX</a:t>
            </a:r>
            <a:r>
              <a:rPr kumimoji="1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-윤고딕140"/>
                <a:cs typeface="Times New Roman" pitchFamily="18" charset="0"/>
              </a:rPr>
              <a:t> Болезни системы кровообращения. </a:t>
            </a:r>
            <a:r>
              <a:rPr kumimoji="1" lang="en-US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-윤고딕140"/>
                <a:cs typeface="Times New Roman" pitchFamily="18" charset="0"/>
              </a:rPr>
              <a:t>I00-I99</a:t>
            </a:r>
            <a:endParaRPr kumimoji="1" lang="ru-RU" sz="2000" b="1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-윤고딕14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Строка 10.4.1 СТЕНОКАРДИЯ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регистрируется как самостоятельное заболевание, впервые выявленное – первый раз в жизни (+), а затем – один раз в год со знаком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(–). Случаи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приступов стенокардии при атеросклеротической болезни сердца как самостоятельные заболевания не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регистрируются</a:t>
            </a: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Графы 4 и 9 не 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равны</a:t>
            </a:r>
            <a:r>
              <a:rPr lang="en-US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10.4.1.1 – </a:t>
            </a:r>
            <a:r>
              <a:rPr lang="en-US" sz="2200" b="1" u="sng" dirty="0">
                <a:latin typeface="Times New Roman" pitchFamily="18" charset="0"/>
                <a:cs typeface="Times New Roman" pitchFamily="18" charset="0"/>
              </a:rPr>
              <a:t>I20.0 –</a:t>
            </a: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НЕСТАБИЛЬНАЯ СТЕНОКАРДИЯ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Нестабильная стенокардия – острое состояние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впервые равно всего), Д-наблюдение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либо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по I25.8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«постинфарктный кардиосклероз» (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при переходе в ОИМ), либо по I20 (стр. 10.4.1) –  при стабилизации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состояния) </a:t>
            </a: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Регистрируется 1 раз </a:t>
            </a: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год!</a:t>
            </a:r>
            <a:endParaRPr lang="ru-RU" sz="2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Продолжительность инфарктов миокарда и ОНМК определена МКБ -10 и составляет 28 дней от начала заболевания, после этого периода  пациента снимают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 диспансерного учета, поэтому в графе 15 таблиц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3000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 4000 отмечают только тех пациентов</a:t>
            </a: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которые </a:t>
            </a: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заболели в декабре 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месяце</a:t>
            </a: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kumimoji="1" lang="ru-RU" sz="2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789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88632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3000" b="1" u="sng" dirty="0">
                <a:latin typeface="Times New Roman" pitchFamily="18" charset="0"/>
                <a:cs typeface="Times New Roman" pitchFamily="18" charset="0"/>
              </a:rPr>
              <a:t>Строки 10.6.1 – 10.6.4 </a:t>
            </a:r>
            <a:r>
              <a:rPr lang="en-US" sz="3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острое </a:t>
            </a:r>
            <a:r>
              <a:rPr lang="ru-RU" sz="3000" b="1" u="sng" dirty="0">
                <a:latin typeface="Times New Roman" pitchFamily="18" charset="0"/>
                <a:cs typeface="Times New Roman" pitchFamily="18" charset="0"/>
              </a:rPr>
              <a:t>нарушение мозгового кровообращения</a:t>
            </a:r>
            <a:r>
              <a:rPr lang="ru-RU" sz="30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всегда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(+).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диагнозу «Инсульт» больные подлежат диспансерному наблюдению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протяжении 30 дней от момента начальных проявлений или более в пределах одного эпизода лечения. В дальнейшем диспансерное наблюдение осуществляется по последствиям инсульта – парезы, параличи, энцефалопатия, речевые нарушения и т.д.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10.6.7 «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последствия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цереброваску-лярных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болезней»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(I69)  - диагноз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используется только в случае смерти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пациента!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573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OMS\Алферова\lechenie-pnevmoni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5"/>
            <a:ext cx="8229600" cy="652534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 </a:t>
            </a:r>
            <a:r>
              <a:rPr lang="ru-RU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Болезни органов дыхания. </a:t>
            </a:r>
            <a:r>
              <a:rPr lang="en-US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J00-J99</a:t>
            </a:r>
            <a:endParaRPr lang="ru-RU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Пациенты с острыми пневмониями наблюдаются в течение 6 месяцев, а затем снимаются с диспансерного учета, поэтому в графе 15 таблиц 1000, 2000, 3000 и 4000 показываются только те пациенты, которые заболели во втором полугодии. </a:t>
            </a:r>
          </a:p>
          <a:p>
            <a:pPr marL="109728" indent="0" algn="ctr">
              <a:buNone/>
            </a:pP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приказу №725 от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15.06.1983г.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наблюдаются 12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месяцев. </a:t>
            </a:r>
            <a:endParaRPr lang="en-US" sz="3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графе 15 таблицы 1500 показываются дети, которые заболели пневмонией во второй половине  первого года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жизни!</a:t>
            </a:r>
            <a:endParaRPr lang="ru-RU" sz="3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71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6632"/>
            <a:ext cx="8784976" cy="6624736"/>
          </a:xfrm>
        </p:spPr>
        <p:txBody>
          <a:bodyPr>
            <a:normAutofit fontScale="25000" lnSpcReduction="20000"/>
          </a:bodyPr>
          <a:lstStyle/>
          <a:p>
            <a:pPr marL="109728" indent="0" algn="ctr">
              <a:buNone/>
            </a:pPr>
            <a:r>
              <a:rPr lang="ru-RU" sz="8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Класс </a:t>
            </a:r>
            <a:r>
              <a:rPr lang="en-US" sz="8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XI</a:t>
            </a:r>
            <a:r>
              <a:rPr lang="ru-RU" sz="8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Болезни органов пищеварения. </a:t>
            </a:r>
            <a:r>
              <a:rPr lang="en-US" sz="8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K00-K93</a:t>
            </a:r>
            <a:endParaRPr lang="ru-RU" sz="8400" b="1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Заболевания зубов включают в форму 12 только в том </a:t>
            </a:r>
            <a:endParaRPr lang="en-US" sz="8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случае, если больной подлежит диспансерному наблюдению. </a:t>
            </a:r>
          </a:p>
          <a:p>
            <a:pPr marL="109728" indent="0">
              <a:buNone/>
            </a:pP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Множественным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прогрессирующим кариесом </a:t>
            </a:r>
            <a:r>
              <a:rPr lang="en-US" sz="8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зубов (4 раза в </a:t>
            </a: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год); </a:t>
            </a:r>
          </a:p>
          <a:p>
            <a:pPr marL="109728" indent="0">
              <a:buNone/>
            </a:pP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легкой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формой пародонтита (1 раз в 6 </a:t>
            </a:r>
            <a:r>
              <a:rPr lang="ru-RU" sz="8400" b="1" dirty="0" err="1" smtClean="0"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) и тяжелой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формой (каждые 3 </a:t>
            </a:r>
            <a:r>
              <a:rPr lang="ru-RU" sz="8400" b="1" dirty="0" err="1"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); </a:t>
            </a:r>
            <a:endParaRPr lang="ru-RU" sz="8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пародонтозом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(1 раз в 6 </a:t>
            </a:r>
            <a:r>
              <a:rPr lang="ru-RU" sz="8400" b="1" dirty="0" err="1"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 для профилактики осложнений); хроническими гингивитами, стоматитами, </a:t>
            </a:r>
            <a:r>
              <a:rPr lang="en-US" sz="8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400" b="1" dirty="0" err="1">
                <a:latin typeface="Times New Roman" pitchFamily="18" charset="0"/>
                <a:cs typeface="Times New Roman" pitchFamily="18" charset="0"/>
              </a:rPr>
              <a:t>хейлитами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400" b="1" dirty="0" err="1">
                <a:latin typeface="Times New Roman" pitchFamily="18" charset="0"/>
                <a:cs typeface="Times New Roman" pitchFamily="18" charset="0"/>
              </a:rPr>
              <a:t>глоссальгией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 (от 2 до 4 раз в год); </a:t>
            </a:r>
            <a:endParaRPr lang="ru-RU" sz="8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400" b="1" dirty="0" err="1" smtClean="0">
                <a:latin typeface="Times New Roman" pitchFamily="18" charset="0"/>
                <a:cs typeface="Times New Roman" pitchFamily="18" charset="0"/>
              </a:rPr>
              <a:t>одонтогенными</a:t>
            </a: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невралгиями тройничного и невритами лицевого нервов (от 2 до 4 раз в год); </a:t>
            </a:r>
            <a:endParaRPr lang="ru-RU" sz="8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хроническими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остеомиелитами костей лица (2 раза в год); </a:t>
            </a:r>
            <a:endParaRPr lang="ru-RU" sz="8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хроническим </a:t>
            </a:r>
            <a:r>
              <a:rPr lang="ru-RU" sz="8400" b="1" dirty="0" err="1">
                <a:latin typeface="Times New Roman" pitchFamily="18" charset="0"/>
                <a:cs typeface="Times New Roman" pitchFamily="18" charset="0"/>
              </a:rPr>
              <a:t>одонтогенным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 воспалением верхнечелюстной пазухи (2 раза в год); </a:t>
            </a:r>
            <a:endParaRPr lang="ru-RU" sz="8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хроническим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воспалением слюнных желез (2 раза в год); </a:t>
            </a:r>
            <a:endParaRPr lang="ru-RU" sz="8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предраковыми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заболеваниями челюстей и полости рта, злокачественными новообразованиями челюстей и полости рта (совместно с онкологами в зависимости от стадии заболевания); </a:t>
            </a:r>
            <a:endParaRPr lang="ru-RU" sz="8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врожденными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расщелинами челюстно-лицевой области (2 раза в год); зубочелюстными </a:t>
            </a:r>
            <a:r>
              <a:rPr lang="en-US" sz="8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аномалиями (</a:t>
            </a: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2-3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раза в год); </a:t>
            </a:r>
            <a:endParaRPr lang="ru-RU" sz="8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врожденными </a:t>
            </a: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и приобретенными деформациями челюстей (2 раза в год</a:t>
            </a:r>
            <a:r>
              <a:rPr lang="ru-RU" sz="84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7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600" b="1" dirty="0">
                <a:latin typeface="Times New Roman" pitchFamily="18" charset="0"/>
                <a:cs typeface="Times New Roman" pitchFamily="18" charset="0"/>
              </a:rPr>
            </a:br>
            <a:endParaRPr lang="ru-RU" sz="7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312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OMS\Алферова\Sports-Medici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264696"/>
          </a:xfrm>
        </p:spPr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 </a:t>
            </a:r>
            <a:r>
              <a:rPr lang="en-US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Травмы, отравления и некоторые другие последствия воздействия внешних причин.</a:t>
            </a:r>
            <a:r>
              <a:rPr lang="en-US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S00-T98</a:t>
            </a:r>
            <a:endParaRPr lang="ru-RU" sz="20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Состояния  должны соответствовать патологическим состояниям, указанным в форме №57 «Сведения  о  травмах, отравлениях и  некоторых  других  последствиях  воздействия внешних причин». </a:t>
            </a:r>
            <a:endParaRPr lang="ru-RU" sz="2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2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шифрования последствий травм:</a:t>
            </a:r>
          </a:p>
          <a:p>
            <a:pPr marL="109728" indent="0"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Отдалённые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последствия перелома можно шифровать  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М84.1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несрастание перелома,  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М82.2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замедленное сращение перелома.</a:t>
            </a:r>
          </a:p>
          <a:p>
            <a:pPr marL="109728" indent="0"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Последствия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ЧМТ кодируются в зависимости от клиники проявлений: </a:t>
            </a:r>
          </a:p>
          <a:p>
            <a:pPr marL="109728" indent="0">
              <a:buNone/>
            </a:pP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хроническая посттравматическая  головная боль G44.3,  </a:t>
            </a:r>
          </a:p>
          <a:p>
            <a:pPr marL="109728" indent="0">
              <a:buNone/>
            </a:pP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травматическая  транзиторная  церебральная  ишемия  G45.8,  </a:t>
            </a:r>
          </a:p>
          <a:p>
            <a:pPr marL="109728" indent="0">
              <a:buNone/>
            </a:pP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др. уточнённое  поражение головного мозга, в том числе травматическая болезнь мозга G93.8, </a:t>
            </a:r>
          </a:p>
          <a:p>
            <a:pPr marL="109728" indent="0"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энцефалопатия 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неуточнённая  G93.4,  относящиеся к патологии нервной системы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036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25658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Таблицы </a:t>
            </a: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1100-1110, 2100, 2105, 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2106</a:t>
            </a:r>
            <a:r>
              <a:rPr lang="ru-RU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3100, 5117, 5302, 5404, </a:t>
            </a: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8000 </a:t>
            </a:r>
            <a:r>
              <a:rPr lang="ru-RU" sz="3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должны быть заверены зам. гл. врача по экономической работе (экономистом), главным бухгалтером (бухгалтером).</a:t>
            </a:r>
          </a:p>
          <a:p>
            <a:pPr lvl="0"/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«Штаты медицинской организации» (таб.1100-1110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ПРЕДСТАВЛЯЮТСЯ </a:t>
            </a:r>
            <a:b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ГАУЗ МИАЦ </a:t>
            </a:r>
            <a:r>
              <a:rPr lang="ru-RU" sz="3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зам. по экономике (экономистом), начальником отдела кадров (специалистом отдела кадров</a:t>
            </a:r>
            <a:r>
              <a:rPr lang="ru-RU" sz="3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)!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ФОРМА № </a:t>
            </a:r>
            <a:r>
              <a:rPr lang="ru-RU" sz="32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32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2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«Сведения о медицинской организации»</a:t>
            </a:r>
            <a:endParaRPr lang="ru-RU" sz="3200" u="sng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957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/>
          <a:lstStyle/>
          <a:p>
            <a:pPr marL="109728" indent="0" algn="ctr">
              <a:buNone/>
            </a:pPr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ШТАТЫ, КАДРЫ И РАБОТА отделений (кабинетов) платных 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услуг и платные услуги 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109728" indent="0" algn="ctr">
              <a:buNone/>
            </a:pPr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ОБЯЗАТЕЛЬНОМ ПОРЯДКЕ должны ВКЛЮЧАТЬСЯ 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ФОРМУ № 30!!!</a:t>
            </a:r>
            <a:endParaRPr lang="ru-RU" sz="4000" b="1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№ 30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58237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79512" y="-15220"/>
            <a:ext cx="8640960" cy="1585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ГРАФИК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представления годовых статистических отчетов за 2017 г.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ГАУЗ «Медицинский информационно-аналитический центр»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*- медицинские организации не представившие годовые статистические отчеты в указанные сроки по графику (дате и времени сдачи) далее представляют по согласованному индивидуальному графику 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 свободные даты и время не занятое другими МО).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6101976"/>
              </p:ext>
            </p:extLst>
          </p:nvPr>
        </p:nvGraphicFramePr>
        <p:xfrm>
          <a:off x="216686" y="1700809"/>
          <a:ext cx="8603786" cy="3723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79450"/>
                <a:gridCol w="1152128"/>
                <a:gridCol w="1872208"/>
              </a:tblGrid>
              <a:tr h="792087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Медицинские организации</a:t>
                      </a:r>
                      <a:endParaRPr lang="ru-RU" sz="1400" b="1" i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8715" marR="3871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Срок сдачи отчетов в ГАУЗ МИАЦ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715" marR="3871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Время </a:t>
                      </a:r>
                      <a:r>
                        <a:rPr lang="ru-RU" sz="1100" dirty="0">
                          <a:effectLst/>
                        </a:rPr>
                        <a:t>сдачи*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(считывание форм производиться заранее, в день сдачи с 8-00 в кабинете № 1)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715" marR="38715" marT="0" marB="0"/>
                </a:tc>
              </a:tr>
              <a:tr h="13792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715" marR="387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715" marR="387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715" marR="38715" marT="0" marB="0"/>
                </a:tc>
              </a:tr>
              <a:tr h="2578300">
                <a:tc>
                  <a:txBody>
                    <a:bodyPr/>
                    <a:lstStyle/>
                    <a:p>
                      <a:pPr marL="36195" marR="36195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ГАУЗ «</a:t>
                      </a:r>
                      <a:r>
                        <a:rPr lang="ru-RU" sz="1400" dirty="0" err="1">
                          <a:effectLst/>
                        </a:rPr>
                        <a:t>Белобережский</a:t>
                      </a:r>
                      <a:r>
                        <a:rPr lang="ru-RU" sz="1400" dirty="0">
                          <a:effectLst/>
                        </a:rPr>
                        <a:t> детский санаторий»</a:t>
                      </a:r>
                    </a:p>
                    <a:p>
                      <a:pPr marL="36195" marR="36195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ГКУЗ ОТ «Брянский обл. центр мобилизационных резервов Резерв»</a:t>
                      </a:r>
                    </a:p>
                    <a:p>
                      <a:pPr marL="36195" marR="36195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ГБУЗ </a:t>
                      </a:r>
                      <a:r>
                        <a:rPr lang="ru-RU" sz="1400" dirty="0">
                          <a:effectLst/>
                        </a:rPr>
                        <a:t>«Жуковский областной детский </a:t>
                      </a:r>
                      <a:r>
                        <a:rPr lang="ru-RU" sz="1400" dirty="0" err="1">
                          <a:effectLst/>
                        </a:rPr>
                        <a:t>тубсанаторий</a:t>
                      </a:r>
                      <a:r>
                        <a:rPr lang="ru-RU" sz="1400" dirty="0">
                          <a:effectLst/>
                        </a:rPr>
                        <a:t>»</a:t>
                      </a:r>
                    </a:p>
                    <a:p>
                      <a:pPr marL="36195" marR="36195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ГБУЗ «Брянское областное бюро СМЭ»</a:t>
                      </a:r>
                    </a:p>
                    <a:p>
                      <a:pPr marL="36195" marR="36195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ГБУЗ «Брянская областная станция переливания крови»</a:t>
                      </a:r>
                    </a:p>
                    <a:p>
                      <a:pPr marL="36195" marR="36195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ГАУЗ «Санаторий «</a:t>
                      </a:r>
                      <a:r>
                        <a:rPr lang="ru-RU" sz="1400" dirty="0" err="1">
                          <a:effectLst/>
                        </a:rPr>
                        <a:t>Домашово</a:t>
                      </a:r>
                      <a:r>
                        <a:rPr lang="ru-RU" sz="1400" dirty="0">
                          <a:effectLst/>
                        </a:rPr>
                        <a:t>» для детей с родителями»</a:t>
                      </a:r>
                    </a:p>
                    <a:p>
                      <a:pPr marL="36195" marR="36195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ГАУЗ «Брянский обл. центр охраны здоровья семьи и репродукции»</a:t>
                      </a:r>
                    </a:p>
                    <a:p>
                      <a:pPr marL="36195" marR="36195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ГАУЗ «Городская стоматологическая поликлиника № 4» </a:t>
                      </a:r>
                    </a:p>
                    <a:p>
                      <a:pPr marL="36195" marR="36195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ГАУЗ «</a:t>
                      </a:r>
                      <a:r>
                        <a:rPr lang="ru-RU" sz="1400" dirty="0" err="1">
                          <a:effectLst/>
                        </a:rPr>
                        <a:t>Новозыбковская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стомат</a:t>
                      </a:r>
                      <a:r>
                        <a:rPr lang="ru-RU" sz="1400" dirty="0">
                          <a:effectLst/>
                        </a:rPr>
                        <a:t>. поликлиника»</a:t>
                      </a:r>
                    </a:p>
                    <a:p>
                      <a:pPr marL="36195" marR="36195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ГБУЗ «Брянская областная туберкулезная больница»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715" marR="38715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09.0</a:t>
                      </a:r>
                      <a:r>
                        <a:rPr lang="en-US" sz="1100" dirty="0">
                          <a:effectLst/>
                        </a:rPr>
                        <a:t>1</a:t>
                      </a:r>
                      <a:r>
                        <a:rPr lang="ru-RU" sz="1100" dirty="0">
                          <a:effectLst/>
                        </a:rPr>
                        <a:t>.1</a:t>
                      </a:r>
                      <a:r>
                        <a:rPr lang="en-US" sz="1100" dirty="0">
                          <a:effectLst/>
                        </a:rPr>
                        <a:t>8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715" marR="38715" marT="0" marB="0" anchor="ctr"/>
                </a:tc>
                <a:tc>
                  <a:txBody>
                    <a:bodyPr/>
                    <a:lstStyle/>
                    <a:p>
                      <a:pPr marL="36195" marR="3619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8-30 до 9-30</a:t>
                      </a:r>
                    </a:p>
                    <a:p>
                      <a:pPr marL="36195" marR="3619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8-30 до 9-30</a:t>
                      </a:r>
                    </a:p>
                    <a:p>
                      <a:pPr marL="36195" marR="36195" algn="just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marL="36195" marR="36195"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 </a:t>
                      </a:r>
                      <a:r>
                        <a:rPr lang="ru-RU" sz="1400" dirty="0">
                          <a:effectLst/>
                        </a:rPr>
                        <a:t>9-30 до 10-30</a:t>
                      </a:r>
                    </a:p>
                    <a:p>
                      <a:pPr marL="36195" marR="3619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9-30 до 10-30</a:t>
                      </a:r>
                    </a:p>
                    <a:p>
                      <a:pPr marL="36195" marR="3619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10-30 до 11-30</a:t>
                      </a:r>
                    </a:p>
                    <a:p>
                      <a:pPr marL="36195" marR="3619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10-30 до 11-30</a:t>
                      </a:r>
                    </a:p>
                    <a:p>
                      <a:pPr marL="36195" marR="3619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11-30 до 12-30</a:t>
                      </a:r>
                    </a:p>
                    <a:p>
                      <a:pPr marL="36195" marR="36195" algn="just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marL="36195" marR="36195"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 </a:t>
                      </a:r>
                      <a:r>
                        <a:rPr lang="ru-RU" sz="1400" dirty="0">
                          <a:effectLst/>
                        </a:rPr>
                        <a:t>11-30 до 12-30</a:t>
                      </a:r>
                    </a:p>
                    <a:p>
                      <a:pPr marL="36195" marR="3619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13-30 до 1</a:t>
                      </a:r>
                      <a:r>
                        <a:rPr lang="en-US" sz="1400" dirty="0">
                          <a:effectLst/>
                        </a:rPr>
                        <a:t>5</a:t>
                      </a:r>
                      <a:r>
                        <a:rPr lang="ru-RU" sz="1400" dirty="0">
                          <a:effectLst/>
                        </a:rPr>
                        <a:t>-</a:t>
                      </a:r>
                      <a:r>
                        <a:rPr lang="en-US" sz="1400" dirty="0">
                          <a:effectLst/>
                        </a:rPr>
                        <a:t>0</a:t>
                      </a:r>
                      <a:r>
                        <a:rPr lang="ru-RU" sz="1400" dirty="0">
                          <a:effectLst/>
                        </a:rPr>
                        <a:t>0</a:t>
                      </a:r>
                    </a:p>
                    <a:p>
                      <a:pPr marL="36195" marR="3619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13-30 до 1</a:t>
                      </a:r>
                      <a:r>
                        <a:rPr lang="en-US" sz="1400" dirty="0">
                          <a:effectLst/>
                        </a:rPr>
                        <a:t>5</a:t>
                      </a:r>
                      <a:r>
                        <a:rPr lang="ru-RU" sz="1400" dirty="0">
                          <a:effectLst/>
                        </a:rPr>
                        <a:t>-</a:t>
                      </a:r>
                      <a:r>
                        <a:rPr lang="en-US" sz="1400" dirty="0">
                          <a:effectLst/>
                        </a:rPr>
                        <a:t>0</a:t>
                      </a:r>
                      <a:r>
                        <a:rPr lang="ru-RU" sz="1400" dirty="0">
                          <a:effectLst/>
                        </a:rPr>
                        <a:t>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715" marR="38715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9512" y="5396047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Представляемые отчетные формы должны быть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прошиты, закреплены подписью руководителя и печатью МО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титульный лист полностью оформлен, представляются в папке.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448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489654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(1001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Кабинеты, отделения,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подразделения</a:t>
            </a:r>
          </a:p>
          <a:p>
            <a:pPr marL="109728" indent="0">
              <a:buNone/>
            </a:pPr>
            <a:endParaRPr lang="ru-RU" sz="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стр. 13 «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Детские поликлиники (отделения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)» включаются кабинеты врачей педиатров 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Стр. 16 «дневные стационары для взрослых»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гр. 4 должны быть равной ф. № 14-ДС таб.1010 стр. 1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Стр. 17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«дневные стационары для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детей»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гр. 4 должны быть равной ф. № 14-ДС таб.1010 стр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2</a:t>
            </a:r>
          </a:p>
          <a:p>
            <a:pPr marL="109728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Стр.113.1 «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них: ортопедической стоматологии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показываются без платных кабинетов (стр. 87 «платные кабинеты») </a:t>
            </a:r>
            <a:r>
              <a:rPr lang="ru-RU" b="1" dirty="0"/>
              <a:t>	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№ 30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169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09" name="Group 65"/>
          <p:cNvGraphicFramePr>
            <a:graphicFrameLocks noGrp="1"/>
          </p:cNvGraphicFramePr>
          <p:nvPr/>
        </p:nvGraphicFramePr>
        <p:xfrm>
          <a:off x="152400" y="609600"/>
          <a:ext cx="8839200" cy="3566064"/>
        </p:xfrm>
        <a:graphic>
          <a:graphicData uri="http://schemas.openxmlformats.org/drawingml/2006/table">
            <a:tbl>
              <a:tblPr/>
              <a:tblGrid>
                <a:gridCol w="2895600"/>
                <a:gridCol w="914400"/>
                <a:gridCol w="2057400"/>
                <a:gridCol w="1371600"/>
                <a:gridCol w="1600200"/>
              </a:tblGrid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(нет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есть - 1)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подразделений, отделов, отделений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Лаборатории, всего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из них: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всегда 1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СУММА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биохимические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зуботехнические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иммунологические (серологические)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клинико-диагностические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457200" marR="0" lvl="1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централизованные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34.4.1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202" name="Rectangle 2"/>
          <p:cNvSpPr>
            <a:spLocks noChangeArrowheads="1"/>
          </p:cNvSpPr>
          <p:nvPr/>
        </p:nvSpPr>
        <p:spPr bwMode="auto">
          <a:xfrm>
            <a:off x="152400" y="4191000"/>
            <a:ext cx="8839200" cy="247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266700" algn="l"/>
              </a:tabLst>
            </a:pPr>
            <a:r>
              <a:rPr lang="ru-RU" altLang="ru-RU" dirty="0">
                <a:latin typeface="Times New Roman" pitchFamily="18" charset="0"/>
                <a:cs typeface="Arial" pitchFamily="34" charset="0"/>
              </a:rPr>
              <a:t>  </a:t>
            </a:r>
            <a:r>
              <a:rPr lang="ru-RU" altLang="ru-RU" b="1" u="sng" dirty="0">
                <a:latin typeface="Times New Roman" pitchFamily="18" charset="0"/>
                <a:cs typeface="Arial" pitchFamily="34" charset="0"/>
              </a:rPr>
              <a:t>к клинико-диагностическим лабораториям </a:t>
            </a:r>
            <a:r>
              <a:rPr lang="ru-RU" altLang="ru-RU" b="1" dirty="0">
                <a:latin typeface="Times New Roman" pitchFamily="18" charset="0"/>
                <a:cs typeface="Arial" pitchFamily="34" charset="0"/>
              </a:rPr>
              <a:t>нужно относить лаборатории, производящие разные виды исследований (общеклинические, гематологические, цитологические, биохимические, </a:t>
            </a:r>
            <a:r>
              <a:rPr lang="ru-RU" altLang="ru-RU" b="1" dirty="0" err="1">
                <a:latin typeface="Times New Roman" pitchFamily="18" charset="0"/>
                <a:cs typeface="Arial" pitchFamily="34" charset="0"/>
              </a:rPr>
              <a:t>коагулологические</a:t>
            </a:r>
            <a:r>
              <a:rPr lang="ru-RU" altLang="ru-RU" b="1" dirty="0">
                <a:latin typeface="Times New Roman" pitchFamily="18" charset="0"/>
                <a:cs typeface="Arial" pitchFamily="34" charset="0"/>
              </a:rPr>
              <a:t>, иммунологические, микробиологические) или только некоторые из этих видов.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  <a:tabLst>
                <a:tab pos="266700" algn="l"/>
              </a:tabLst>
            </a:pPr>
            <a:endParaRPr lang="ru-RU" altLang="ru-RU" b="1" dirty="0" smtClean="0">
              <a:latin typeface="Times New Roman" pitchFamily="18" charset="0"/>
              <a:cs typeface="Arial" pitchFamily="34" charset="0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75000"/>
              <a:tabLst>
                <a:tab pos="266700" algn="l"/>
              </a:tabLst>
            </a:pPr>
            <a:r>
              <a:rPr lang="ru-RU" altLang="ru-RU" b="1" dirty="0" smtClean="0">
                <a:latin typeface="Times New Roman" pitchFamily="18" charset="0"/>
                <a:cs typeface="Arial" pitchFamily="34" charset="0"/>
              </a:rPr>
              <a:t> 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  <a:tabLst>
                <a:tab pos="266700" algn="l"/>
              </a:tabLst>
            </a:pPr>
            <a:r>
              <a:rPr lang="ru-RU" altLang="ru-RU" b="1" u="sng" dirty="0" smtClean="0">
                <a:latin typeface="Times New Roman" pitchFamily="18" charset="0"/>
                <a:cs typeface="Arial" pitchFamily="34" charset="0"/>
              </a:rPr>
              <a:t>централизованные </a:t>
            </a:r>
            <a:r>
              <a:rPr lang="ru-RU" altLang="ru-RU" b="1" u="sng" dirty="0">
                <a:latin typeface="Times New Roman" pitchFamily="18" charset="0"/>
                <a:cs typeface="Arial" pitchFamily="34" charset="0"/>
              </a:rPr>
              <a:t>лаборатории </a:t>
            </a:r>
            <a:r>
              <a:rPr lang="ru-RU" altLang="ru-RU" b="1" dirty="0">
                <a:latin typeface="Times New Roman" pitchFamily="18" charset="0"/>
                <a:cs typeface="Arial" pitchFamily="34" charset="0"/>
              </a:rPr>
              <a:t>указывают в том случае, если они созданы приказом вышестоящего органа исполнительной власти в сфере  здравоохранения в качестве централизованных для выполнения определенных видов исследований для нескольких организаций</a:t>
            </a:r>
            <a:r>
              <a:rPr lang="en-US" altLang="ru-RU" b="1" dirty="0">
                <a:latin typeface="Times New Roman" pitchFamily="18" charset="0"/>
                <a:cs typeface="Arial" pitchFamily="34" charset="0"/>
              </a:rPr>
              <a:t> (</a:t>
            </a:r>
            <a:r>
              <a:rPr lang="ru-RU" altLang="ru-RU" b="1" dirty="0">
                <a:latin typeface="Times New Roman" pitchFamily="18" charset="0"/>
                <a:cs typeface="Arial" pitchFamily="34" charset="0"/>
              </a:rPr>
              <a:t>ПРИКАЗ</a:t>
            </a:r>
            <a:r>
              <a:rPr lang="en-US" altLang="ru-RU" b="1" dirty="0">
                <a:latin typeface="Times New Roman" pitchFamily="18" charset="0"/>
                <a:cs typeface="Arial" pitchFamily="34" charset="0"/>
              </a:rPr>
              <a:t>)</a:t>
            </a:r>
            <a:r>
              <a:rPr lang="ru-RU" altLang="ru-RU" b="1" dirty="0">
                <a:latin typeface="Times New Roman" pitchFamily="18" charset="0"/>
                <a:cs typeface="Arial" pitchFamily="34" charset="0"/>
              </a:rPr>
              <a:t>.</a:t>
            </a:r>
            <a:r>
              <a:rPr lang="en-US" altLang="ru-RU" b="1" dirty="0">
                <a:latin typeface="Times New Roman" pitchFamily="18" charset="0"/>
                <a:cs typeface="Arial" pitchFamily="34" charset="0"/>
              </a:rPr>
              <a:t> </a:t>
            </a:r>
            <a:endParaRPr lang="ru-RU" altLang="ru-RU" b="1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4635" name="Rectangle 214"/>
          <p:cNvSpPr>
            <a:spLocks noChangeArrowheads="1"/>
          </p:cNvSpPr>
          <p:nvPr/>
        </p:nvSpPr>
        <p:spPr bwMode="auto">
          <a:xfrm>
            <a:off x="5867400" y="2349500"/>
            <a:ext cx="3276600" cy="1524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В строках с 34 по 34.12.1 графе 3</a:t>
            </a:r>
          </a:p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указывается число медицинских</a:t>
            </a:r>
          </a:p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организаций, имеющих</a:t>
            </a:r>
          </a:p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соответствующие лаборатории,</a:t>
            </a:r>
          </a:p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поэтому строка 34 не равна сумме</a:t>
            </a:r>
          </a:p>
          <a:p>
            <a:pPr marL="342900" indent="-342900">
              <a:defRPr/>
            </a:pPr>
            <a:r>
              <a:rPr lang="ru-RU" sz="1400" b="1" dirty="0">
                <a:latin typeface="Times New Roman" pitchFamily="18" charset="0"/>
                <a:cs typeface="Arial" charset="0"/>
              </a:rPr>
              <a:t>строк с 34.1, 34.2, 34.3, 34.4 по 34.12</a:t>
            </a:r>
          </a:p>
        </p:txBody>
      </p:sp>
      <p:sp>
        <p:nvSpPr>
          <p:cNvPr id="5" name="Rectangle 214"/>
          <p:cNvSpPr>
            <a:spLocks noChangeArrowheads="1"/>
          </p:cNvSpPr>
          <p:nvPr/>
        </p:nvSpPr>
        <p:spPr bwMode="auto">
          <a:xfrm>
            <a:off x="4724400" y="2209800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Arial" charset="0"/>
              </a:rPr>
              <a:t>1</a:t>
            </a:r>
          </a:p>
        </p:txBody>
      </p:sp>
      <p:sp>
        <p:nvSpPr>
          <p:cNvPr id="6" name="Rectangle 214"/>
          <p:cNvSpPr>
            <a:spLocks noChangeArrowheads="1"/>
          </p:cNvSpPr>
          <p:nvPr/>
        </p:nvSpPr>
        <p:spPr bwMode="auto">
          <a:xfrm>
            <a:off x="4724400" y="2667000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Arial" charset="0"/>
              </a:rPr>
              <a:t>1</a:t>
            </a:r>
          </a:p>
        </p:txBody>
      </p:sp>
      <p:sp>
        <p:nvSpPr>
          <p:cNvPr id="7" name="Rectangle 214"/>
          <p:cNvSpPr>
            <a:spLocks noChangeArrowheads="1"/>
          </p:cNvSpPr>
          <p:nvPr/>
        </p:nvSpPr>
        <p:spPr bwMode="auto">
          <a:xfrm>
            <a:off x="4724400" y="3048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Arial" charset="0"/>
              </a:rPr>
              <a:t>1</a:t>
            </a:r>
          </a:p>
        </p:txBody>
      </p:sp>
      <p:sp>
        <p:nvSpPr>
          <p:cNvPr id="8" name="Rectangle 214"/>
          <p:cNvSpPr>
            <a:spLocks noChangeArrowheads="1"/>
          </p:cNvSpPr>
          <p:nvPr/>
        </p:nvSpPr>
        <p:spPr bwMode="auto">
          <a:xfrm>
            <a:off x="4724400" y="3505200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1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xmlns="" val="316530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824536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строке 2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(из них: женщин) гр.12-15 (имеют квалификационную категорию, сертификат специалиста) не заполняются либо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значи-тельно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отличается от итогов предыдущего года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строке 126 (имеют 2 и более сертификатов специалиста)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графа 9 (число физических лиц) не заполняется либо значительно отличается от итогов предыдущего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Таблица 1100</a:t>
            </a:r>
            <a:br>
              <a:rPr lang="ru-RU" sz="28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часто встречающиеся ошибки </a:t>
            </a:r>
            <a:r>
              <a:rPr lang="ru-RU" sz="28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заполнении </a:t>
            </a:r>
            <a:r>
              <a:rPr lang="ru-RU" sz="28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u="sng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215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3121283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315" name="Слайд" r:id="rId3" imgW="4570530" imgH="3427400" progId="PowerPoint.Slide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30306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72336641"/>
              </p:ext>
            </p:extLst>
          </p:nvPr>
        </p:nvGraphicFramePr>
        <p:xfrm>
          <a:off x="251520" y="1124743"/>
          <a:ext cx="8784976" cy="53285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64295"/>
                <a:gridCol w="576064"/>
                <a:gridCol w="1045860"/>
                <a:gridCol w="720225"/>
                <a:gridCol w="720225"/>
                <a:gridCol w="720225"/>
                <a:gridCol w="1141821"/>
                <a:gridCol w="1196261"/>
              </a:tblGrid>
              <a:tr h="40535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(1100)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FF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66252">
                <a:tc>
                  <a:txBody>
                    <a:bodyPr/>
                    <a:lstStyle/>
                    <a:p>
                      <a:pPr algn="just" fontAlgn="b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FF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40535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физических лиц основных работников на занятых должностях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Имеют квалификационную категорию (из гр.9)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Имеют сертификат специалиста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или </a:t>
                      </a:r>
                      <a:r>
                        <a:rPr lang="ru-RU" sz="1400" b="1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аккреди-тацию</a:t>
                      </a:r>
                      <a:r>
                        <a:rPr lang="ru-RU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br>
                        <a:rPr lang="ru-RU" sz="14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гр.9)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FF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ctr"/>
                </a:tc>
              </a:tr>
              <a:tr h="3648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аккредитация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8530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высшую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первую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вторую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6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</a:rPr>
                        <a:t>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14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15.1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49221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 - 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6326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женщин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868618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организациях, расположенных в сельской местности (из стр.1)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effectLst/>
              </a:rPr>
              <a:t/>
            </a:r>
            <a:br>
              <a:rPr lang="ru-RU" sz="3100" dirty="0" smtClean="0">
                <a:effectLst/>
              </a:rPr>
            </a:b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ru-RU" sz="31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II.  ШТАТЫ МЕДИЦИНСКОЙ 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ОРГАНИЗАЦИИ</a:t>
            </a:r>
            <a:b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196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Представить пояснительную записку на специалистов </a:t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ИМЕЮЩИХ сертификат или аккредитацию </a:t>
            </a: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 каждую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строку с 1 стр. по 212 стр.), указать причины отсутствия!!!  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1100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4461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661648" cy="5328592"/>
          </a:xfrm>
        </p:spPr>
        <p:txBody>
          <a:bodyPr>
            <a:normAutofit fontScale="92500" lnSpcReduction="20000"/>
          </a:bodyPr>
          <a:lstStyle/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Врач-стоматолог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(специальность "Стоматология общей практики"), 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"Врач-терапевт участковый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(специальность "Лечебное дело"),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Врач-педиатр участковый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(специальность "Педиатрия"), 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"Врач клинической лабораторной диагностики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(специальность "Медицинская биохимия"), 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"Врач функциональной диагностики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(специальность "Медицинская биофизика"),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Врач-статистик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(специальность "Медицинская кибернетика"),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Врач-эпидемиолог" и "Врач по общей гигиене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(специальность "Медико-профилактическое дело")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Провизор" и "Провизор-технолог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(специальность "Фармация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Аккредитация специалистов в 2017 </a:t>
            </a:r>
            <a:r>
              <a:rPr lang="ru-RU" sz="36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04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404664"/>
            <a:ext cx="8496944" cy="6120680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регистраторы (медицинские дезинфекторы), имеющие медицинское образование или допуск к занимаемой должности , показываются в числе среднего медицинского персонала. В случае отсутствия  допуска к занимаемой должности, они показываются по строке «Прочий персонал» </a:t>
            </a:r>
          </a:p>
          <a:p>
            <a:endParaRPr lang="ru-RU" sz="9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Должности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медицинских регистраторов в стационаре быть не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должно!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сертификата и категории по прочему персоналу (строка 217) указывается только для педагогических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работников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153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32422640"/>
              </p:ext>
            </p:extLst>
          </p:nvPr>
        </p:nvGraphicFramePr>
        <p:xfrm>
          <a:off x="179512" y="116632"/>
          <a:ext cx="8856984" cy="6741368"/>
        </p:xfrm>
        <a:graphic>
          <a:graphicData uri="http://schemas.openxmlformats.org/presentationml/2006/ole">
            <p:oleObj spid="_x0000_s2134" name="Слайд" r:id="rId3" imgW="4523126" imgH="3390743" progId="PowerPoint.Slide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69484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120680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Главные медсестра включаются только в строку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163!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должность младшей медицинской </a:t>
            </a:r>
            <a:r>
              <a:rPr lang="ru-RU" sz="2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сестры -</a:t>
            </a:r>
          </a:p>
          <a:p>
            <a:pPr marL="109728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  уходу  за  больными назначается лицо, имеющее: </a:t>
            </a:r>
          </a:p>
          <a:p>
            <a:pPr marL="109728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среднее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(полное) общее образование и дополнительную подготовку на курсах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младших медицинских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 сестер по уходу за больными без предъявления требований к стажу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(Среднее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профессиональное образование по специальностям "Сестринское дело", "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Лечебное дело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", "Акушерское дело" – образовательные программы подготовки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квалифицированных рабочих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(служащих) по должности "Младшая медицинская сестра по уходу за больными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")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Санитар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младший медицинский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работник, выполняющий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вспомогательные функции в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меди-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цинской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практике. Работа санитаром не требует медицинского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(Среднее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общее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образо-вание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профессиональное обучение по должности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«Санитар»)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35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00808"/>
            <a:ext cx="8712968" cy="4680520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форму включают один раз в год сведения об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основном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фоновом,  конкурирующем  и сопутствующем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заболеваниях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Сведения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 осложнениях  основного  и других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заболеваний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форму не включают.</a:t>
            </a:r>
          </a:p>
          <a:p>
            <a:pPr marL="109728" indent="0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Пациенты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имеющие  два  и более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заболевания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показываются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соответствующим строкам по  числу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выявленных 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 зарегистрированных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заболеваний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№ 12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СВЕДЕНИЯ О ЧИСЛЕ ЗАБОЛЕВАНИЙ, ЗАРЕГИСТРИРОВАННЫХ У </a:t>
            </a:r>
            <a:r>
              <a:rPr lang="ru-RU" sz="27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ПАЦИЕНТОВ</a:t>
            </a:r>
            <a:r>
              <a:rPr lang="ru-RU" sz="27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ПРОЖИ-ВАЮЩИХ В </a:t>
            </a:r>
            <a:r>
              <a:rPr lang="ru-RU" sz="27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РАЙОНЕ ОБСЛУЖИВАНИЯ  </a:t>
            </a:r>
            <a:r>
              <a:rPr lang="ru-RU" sz="27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МЕДИ-ЦИНСКОЙ </a:t>
            </a:r>
            <a:r>
              <a:rPr lang="ru-RU" sz="27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27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за  </a:t>
            </a:r>
            <a:r>
              <a:rPr lang="ru-RU" sz="27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7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год»</a:t>
            </a:r>
            <a:r>
              <a:rPr lang="ru-RU" sz="27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289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264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После формирования таблицы 1100  необходимо провести контроль соответствия данных формы № 30 (врачи, средний медицинский персонал, младший медицинский персонал) и данных ФЕДЕРАЛЬНОГО РЕГИСТРА МЕДИЦИНСКИХ РАБОТНИКОВ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расхождении представить пояснительную записку!!!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716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5976664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ИАС БАРС  в Форме № 30 </a:t>
            </a:r>
            <a:b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таблицы деятельности СМП не ЗАПОЛНЯТЬ!!!  (см</a:t>
            </a:r>
            <a:r>
              <a:rPr lang="en-US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блок Скорая помощь) исключение т. 1105!!!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Сопоставить данные таблицы 1105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 № 30 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персонал скорой медицинской помощи» </a:t>
            </a:r>
          </a:p>
          <a:p>
            <a:pPr marL="109728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 данными блока «Скорая помощь» вкладка 1105!!!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462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>
            <a:normAutofit fontScale="77500" lnSpcReduction="20000"/>
          </a:bodyPr>
          <a:lstStyle/>
          <a:p>
            <a:pPr marL="109728" indent="0" algn="ctr">
              <a:buNone/>
            </a:pP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МЕДИЦИНСКОЙ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ОКАЗАНИЮ</a:t>
            </a: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МЕДИЦИНСКОЙ 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ПОМОЩИ </a:t>
            </a: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АМБУЛАТОРНЫХ 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УСЛОВИЯХ</a:t>
            </a: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Посещение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– это контакт пациента с врачом медицинской организации или подразделения, оказывающего медицинскую помощь в амбулаторных условиях по любому поводу с последующей записью в «Медицинской карте пациента, получающего медицинскую помощь в амбулаторных условиях»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ф. № 025/у),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включающей жалобы, анамнез, объективные данные, </a:t>
            </a:r>
            <a:r>
              <a:rPr lang="ru-RU" sz="2900" b="1" u="sng" dirty="0">
                <a:latin typeface="Times New Roman" pitchFamily="18" charset="0"/>
                <a:cs typeface="Times New Roman" pitchFamily="18" charset="0"/>
              </a:rPr>
              <a:t>постановку диагноза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: основного, фонового, конкурирующего и сопутствующих заболеваний, травм, отравлений с кодами их по МКБ-10, группу здоровья, </a:t>
            </a:r>
            <a:r>
              <a:rPr lang="ru-RU" sz="2900" b="1" u="sng" dirty="0">
                <a:latin typeface="Times New Roman" pitchFamily="18" charset="0"/>
                <a:cs typeface="Times New Roman" pitchFamily="18" charset="0"/>
              </a:rPr>
              <a:t>назначенное  лечение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обследование, а также результаты обследования и  динамического наблюдения </a:t>
            </a:r>
          </a:p>
          <a:p>
            <a:r>
              <a:rPr lang="ru-RU" sz="29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Обращение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– это повод визита пациента в поликлинику. Цель – по поводу заболевания (диспансерное наблюдение, неотложное состояние и т.д.), с профилактической целью (медицинский осмотр, диспансеризация и т.д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.). Обращение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может состоять из одного или нескольких посещений пациента, в результате которых цель обращения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достигнута.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011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24231842"/>
              </p:ext>
            </p:extLst>
          </p:nvPr>
        </p:nvGraphicFramePr>
        <p:xfrm>
          <a:off x="0" y="116632"/>
          <a:ext cx="8964488" cy="6741368"/>
        </p:xfrm>
        <a:graphic>
          <a:graphicData uri="http://schemas.openxmlformats.org/presentationml/2006/ole">
            <p:oleObj spid="_x0000_s4182" name="Слайд" r:id="rId3" imgW="4454534" imgH="3340430" progId="PowerPoint.Slide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78278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08712"/>
          </a:xfrm>
        </p:spPr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ru-RU" b="1" dirty="0">
                <a:solidFill>
                  <a:srgbClr val="0070C0"/>
                </a:solidFill>
              </a:rPr>
              <a:t>При заполнении таблицы 2105 следует иметь в виду, что источником информации для таблицы 2105 служит Талон (форма №025-1/у)</a:t>
            </a:r>
          </a:p>
          <a:p>
            <a:pPr marL="109728" indent="0">
              <a:buNone/>
            </a:pPr>
            <a:r>
              <a:rPr lang="ru-RU" sz="2900" b="1" u="sng" dirty="0">
                <a:latin typeface="Times New Roman" pitchFamily="18" charset="0"/>
                <a:cs typeface="Times New Roman" pitchFamily="18" charset="0"/>
              </a:rPr>
              <a:t>строка 2 «в неотложной форме»: </a:t>
            </a: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посещение по неотложной помощи – оказание неотложной медицинской помощи лицам, обратившимся с признаками неотложных состояний (при внезапных острых заболеваниях, состояниях, обострении хронических заболеваний, не опасных для жизни и не требующих экстренной медицинской помощи) в пункт, отделение (кабинет) неотложной медицинской помощи, являющегося структурным подразделением поликлиники (врачебной амбулатории, центра общей врачебной практики (семейной медицины), а также на дому при вызове врача </a:t>
            </a:r>
          </a:p>
          <a:p>
            <a:pPr marL="109728" indent="0">
              <a:buNone/>
            </a:pPr>
            <a:r>
              <a:rPr lang="ru-RU" sz="2900" b="1" u="sng" dirty="0">
                <a:latin typeface="Times New Roman" pitchFamily="18" charset="0"/>
                <a:cs typeface="Times New Roman" pitchFamily="18" charset="0"/>
              </a:rPr>
              <a:t>строка 3 «активных»:</a:t>
            </a:r>
          </a:p>
          <a:p>
            <a:pPr marL="109728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Посещение на дому считается активным, если оно проводится по инициативе врача. Как правило, активно наблюдаются пациенты с высокой температурой, гипертоническим кризом, больные со злокачественными новообразованиями, инфекционными заболеваниями, лица пожилого и старческого возраста, инвалиды с тяжелыми заболеваниями. Данный показатель должен составлять 15–20% от общего числа посещений на дому, что зависит от таких факторов, как соотношение первичных и повторных посещений больного; динамика и сезонность заболеваний; возможность госпитализации и др.</a:t>
            </a:r>
          </a:p>
          <a:p>
            <a:pPr marL="109728" indent="0">
              <a:buNone/>
            </a:pPr>
            <a:r>
              <a:rPr lang="ru-RU" sz="2900" b="1" u="sng" dirty="0">
                <a:latin typeface="Times New Roman" pitchFamily="18" charset="0"/>
                <a:cs typeface="Times New Roman" pitchFamily="18" charset="0"/>
              </a:rPr>
              <a:t>строка 4 «по диспансерному наблюдению»: </a:t>
            </a: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диспансерное наблюдение представляет собой динамическое наблюдение, в том числе необходимое обследование, за состоянием здоровья лиц, страдающих хроническими заболеваниями, функциональными расстройствами, иными состояниями, в целях своевременного выявления, предупреждения осложнений, обострений заболеваний, иных патологических состояний, их профилактики и осуществления медицинской реабилитации указанных лиц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728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1900" b="1" u="sng" dirty="0">
                <a:latin typeface="Times New Roman" pitchFamily="18" charset="0"/>
                <a:cs typeface="Times New Roman" pitchFamily="18" charset="0"/>
              </a:rPr>
              <a:t>строка 6 «медицинский осмотр»: </a:t>
            </a:r>
            <a:r>
              <a:rPr lang="ru-RU" sz="1900" b="1" u="sng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указываются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посещения, выполненные в порядке целевого профилактического осмотра</a:t>
            </a:r>
          </a:p>
          <a:p>
            <a:pPr marL="109728" indent="0">
              <a:buNone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Целевые профилактические медицинские осмотры — медицинские осмотры (обследования), предпринятые с целью выявления определенных заболеваний на ранней стадии (новообразования, туберкулез, глаукома, сахарный диабет, сердечно-сосудистые заболевания и др.), охватывают различные группы организованного и неорганизованного населения</a:t>
            </a:r>
          </a:p>
          <a:p>
            <a:pPr marL="109728" indent="0">
              <a:buNone/>
            </a:pPr>
            <a:r>
              <a:rPr lang="ru-RU" sz="1900" b="1" u="sng" dirty="0" smtClean="0"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sz="1900" b="1" u="sng" dirty="0">
                <a:latin typeface="Times New Roman" pitchFamily="18" charset="0"/>
                <a:cs typeface="Times New Roman" pitchFamily="18" charset="0"/>
              </a:rPr>
              <a:t>7 «диспансеризация»: </a:t>
            </a:r>
            <a:r>
              <a:rPr lang="ru-RU" sz="1900" b="1" u="sng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указать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количество посещений, выполненных в ходе диспансеризации определенных групп населения(взрослые, дети – сироты)  </a:t>
            </a:r>
          </a:p>
          <a:p>
            <a:pPr marL="109728" indent="0">
              <a:buNone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сведения строки 6 в строку 7 не включаются</a:t>
            </a:r>
          </a:p>
          <a:p>
            <a:pPr marL="109728" indent="0">
              <a:buNone/>
            </a:pPr>
            <a:r>
              <a:rPr lang="ru-RU" sz="1900" b="1" u="sng" dirty="0" smtClean="0"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sz="1900" b="1" u="sng" dirty="0">
                <a:latin typeface="Times New Roman" pitchFamily="18" charset="0"/>
                <a:cs typeface="Times New Roman" pitchFamily="18" charset="0"/>
              </a:rPr>
              <a:t>8 «комплексный медицинский осмотр»: </a:t>
            </a:r>
            <a:r>
              <a:rPr lang="ru-RU" sz="1900" b="1" u="sng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указываются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посещения, выполненные в центрах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здоровья комплексные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осмотры ВОВ (углубленная диспансеризация ВОВ)</a:t>
            </a:r>
          </a:p>
          <a:p>
            <a:pPr marL="109728" indent="0">
              <a:buNone/>
            </a:pPr>
            <a:r>
              <a:rPr lang="ru-RU" sz="1900" b="1" u="sng" dirty="0" smtClean="0"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sz="1900" b="1" u="sng" dirty="0">
                <a:latin typeface="Times New Roman" pitchFamily="18" charset="0"/>
                <a:cs typeface="Times New Roman" pitchFamily="18" charset="0"/>
              </a:rPr>
              <a:t>9 «паллиативная помощь</a:t>
            </a:r>
            <a:r>
              <a:rPr lang="ru-RU" sz="1900" b="1" u="sng" dirty="0" smtClean="0">
                <a:latin typeface="Times New Roman" pitchFamily="18" charset="0"/>
                <a:cs typeface="Times New Roman" pitchFamily="18" charset="0"/>
              </a:rPr>
              <a:t>»: -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указываются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посещения, выполненные в рамках оказания паллиативной помощи в амбулаторных условиях. К ним относятся посещения с кодом по МКБ-10 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Z51.5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 «Паллиативная помощь»</a:t>
            </a:r>
          </a:p>
          <a:p>
            <a:pPr marL="109728" indent="0">
              <a:buNone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sz="1900" b="1" u="sng" dirty="0">
                <a:latin typeface="Times New Roman" pitchFamily="18" charset="0"/>
                <a:cs typeface="Times New Roman" pitchFamily="18" charset="0"/>
              </a:rPr>
              <a:t>«паллиативная помощь»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 заполняется, если в организации организован кабинет (отделение) по оказанию паллиативной помощи </a:t>
            </a:r>
          </a:p>
          <a:p>
            <a:pPr marL="109728" indent="0">
              <a:buNone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посещения врача кабинета противоболевой терапии в данную строку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включаются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451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264696"/>
          </a:xfrm>
        </p:spPr>
        <p:txBody>
          <a:bodyPr>
            <a:normAutofit fontScale="70000" lnSpcReduction="20000"/>
          </a:bodyPr>
          <a:lstStyle/>
          <a:p>
            <a:r>
              <a:rPr lang="ru-RU" sz="3400" u="sng" dirty="0">
                <a:latin typeface="Times New Roman" pitchFamily="18" charset="0"/>
                <a:cs typeface="Times New Roman" pitchFamily="18" charset="0"/>
              </a:rPr>
              <a:t>строка 10 «патронаж»: </a:t>
            </a:r>
            <a:r>
              <a:rPr lang="ru-RU" sz="3400" u="sng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указываются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посещения, выполненные врачом на дому для проведения профилактических, оздоровительных и санитарно-просветительных мероприятий.</a:t>
            </a:r>
          </a:p>
          <a:p>
            <a:pPr marL="109728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Патронаж — форма работы медицинской организации, основными целями которой являются проведение на дому оздоровительных и профилактических мероприятий, внедрение правил личной гигиены и улучшение санитарно-гигиенических условий в быту. Особенно широко используется в учреждениях охраны материнства и детства, некоторых диспансерах. Осуществляется врачами: участковыми (патронажными), диспансеров. Особой формой патронажа является уход за одинокими и престарелыми больными</a:t>
            </a:r>
          </a:p>
          <a:p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посещениям по поводу заболевания следует относить посещения, когда у пациента выявлены заболевания, классифицируемые в </a:t>
            </a: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классах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МКБ-10 (</a:t>
            </a: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A00-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98)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посещениям с профилактической целью относятся состояния, классифицируемые в </a:t>
            </a: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 классе МКБ-10</a:t>
            </a:r>
            <a:r>
              <a:rPr lang="en-US" sz="3400" b="1" dirty="0">
                <a:latin typeface="Times New Roman" pitchFamily="18" charset="0"/>
                <a:cs typeface="Times New Roman" pitchFamily="18" charset="0"/>
              </a:rPr>
              <a:t> (Z00-Z99)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368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80340298"/>
              </p:ext>
            </p:extLst>
          </p:nvPr>
        </p:nvGraphicFramePr>
        <p:xfrm>
          <a:off x="0" y="116632"/>
          <a:ext cx="9144000" cy="6741368"/>
        </p:xfrm>
        <a:graphic>
          <a:graphicData uri="http://schemas.openxmlformats.org/presentationml/2006/ole">
            <p:oleObj spid="_x0000_s7251" name="Слайд" r:id="rId3" imgW="4498706" imgH="3374212" progId="PowerPoint.Slide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35069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620688"/>
            <a:ext cx="8496944" cy="5832648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Таблица 2510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Профилактические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осмотры и диспансеризация, проведенные медицинской организацией</a:t>
            </a:r>
          </a:p>
          <a:p>
            <a:pPr marL="109728" indent="0">
              <a:buNone/>
            </a:pPr>
            <a:endParaRPr lang="ru-RU" dirty="0" smtClean="0"/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Строк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них: диспансеризация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определенных групп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взрослого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населения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Строка 6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.1 “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них: старше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трудоспособного возраста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109728" indent="0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Данные должны соответствовать годовой отчетной форме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 131 СВЕДЕНИЯ О ДИСПАНСЕРИЗАЦИИ ОПРЕДЕЛЕННЫХ ГРУПП ВЗРОСЛОГО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НАСЕЛЕНИЯ (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Приказом МЗ РФ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.03.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№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87н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302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32656"/>
            <a:ext cx="8435280" cy="604867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таблицу 2700 включают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посещения </a:t>
            </a:r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 к зубным врачам и гигиенистам стоматологическим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таблицу включаются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сведения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том числе зубных врачей здравпунктов, стоматологических кабинетов учебных заведений и предприятий,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если они состоят в штате медицинской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организации)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Посещения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ВРАЧАМ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стоматологам включают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таблицы 2100 и 2710!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Данные таблицы 2710 должны быть равны данным посещений к врачам стоматологам в таблице 2100!!!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28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908720"/>
            <a:ext cx="8568952" cy="5472608"/>
          </a:xfrm>
        </p:spPr>
        <p:txBody>
          <a:bodyPr>
            <a:normAutofit fontScale="92500"/>
          </a:bodyPr>
          <a:lstStyle/>
          <a:p>
            <a:pPr marL="109728" indent="0" algn="ctr">
              <a:buNone/>
            </a:pP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Таблицы 1000, 2000, 3000, 4000 </a:t>
            </a:r>
            <a:endParaRPr lang="ru-RU" sz="3500" i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графа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8 – взято под диспансерное наблюдение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течение года, из графы 4 «всего» (+ и -) </a:t>
            </a:r>
            <a:r>
              <a:rPr lang="ru-RU" sz="3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изменена трактовка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; </a:t>
            </a:r>
            <a:endParaRPr lang="en-US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- графа 14 – снято с диспансерного наблюдения (по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всем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причинам: выздоровление, смерть, переезд на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другое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место жительства и др.)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пациентов – переходящих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другую возрастную группу,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она не входит в графу 14. </a:t>
            </a:r>
          </a:p>
          <a:p>
            <a:pPr marL="109728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№ 12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48076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192986"/>
          </a:xfrm>
        </p:spPr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IV</a:t>
            </a:r>
          </a:p>
          <a:p>
            <a:pPr marL="109728" indent="0" algn="ctr">
              <a:buNone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МЕДИЦИНСКОЙ ОРГАНИЗАЦИИ ПО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ОКАЗАНИЮ  МЕДИЦИНСКОЙ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ПОМОЩИ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СТАЦИОНАРНЫХ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УСЛОВИЯХ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0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3100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«Коечный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фонд и его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использование»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000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</a:rPr>
              <a:t>Предоставить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</a:rPr>
              <a:t>пояснительные записки </a:t>
            </a:r>
            <a:br>
              <a:rPr lang="ru-RU" sz="3600" b="1" dirty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</a:rPr>
              <a:t>(за подписью главного врача медицинской организации)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</a:rPr>
              <a:t> по работе койки по профилю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</a:rPr>
              <a:t>выше 350дней и ниже 280 дней!!!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</a:rPr>
              <a:t>И в целом по МО свыше 330 дней!!!</a:t>
            </a:r>
          </a:p>
          <a:p>
            <a:pPr marL="109728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Данный показатель  не должен превышать рекомендованный по ТПГГ (330 дней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288" y="3140968"/>
            <a:ext cx="8564562" cy="345668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3600" b="1" dirty="0" smtClean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09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</a:rPr>
              <a:t>Предоставить пояснительные записки </a:t>
            </a:r>
            <a:br>
              <a:rPr lang="ru-RU" sz="4000" b="1" dirty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</a:rPr>
              <a:t>при наличии поступивших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</a:rPr>
              <a:t>детей (0-17 лет)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</a:rPr>
              <a:t>на койки для взрослых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</a:rPr>
              <a:t>(за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</a:rPr>
              <a:t>подписью главного врача медицинской организации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</a:rPr>
              <a:t>)!!!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Таблица 3100 «Коечный фонд и его использование» 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47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24847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Обратить внимание на представляемые данные в строках:</a:t>
            </a:r>
          </a:p>
          <a:p>
            <a:pPr marL="109728" indent="0">
              <a:buNone/>
            </a:pPr>
            <a:endParaRPr lang="ru-RU" sz="1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Стр.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 «Число проведенных массовых мероприятий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109728" indent="0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Стр.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 «Число лиц, участвующих в мероприятиях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200" u="sng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200" u="sng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РАБОТА  ЛЕЧЕБНО-ВСПОМОГАТЕЛЬНЫХ </a:t>
            </a:r>
            <a:r>
              <a:rPr lang="ru-RU" sz="22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2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u="sng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ОТДЕЛЕНИЙ (КАБИНЕТОВ)</a:t>
            </a:r>
            <a:br>
              <a:rPr lang="ru-RU" sz="2200" u="sng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Таблица 4809 Деятельность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отделения (кабинета) медицинской профилактики</a:t>
            </a:r>
          </a:p>
        </p:txBody>
      </p:sp>
    </p:spTree>
    <p:extLst>
      <p:ext uri="{BB962C8B-B14F-4D97-AF65-F5344CB8AC3E}">
        <p14:creationId xmlns:p14="http://schemas.microsoft.com/office/powerpoint/2010/main" xmlns="" val="233398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120680"/>
          </a:xfrm>
        </p:spPr>
        <p:txBody>
          <a:bodyPr>
            <a:normAutofit fontScale="92500" lnSpcReduction="20000"/>
          </a:bodyPr>
          <a:lstStyle/>
          <a:p>
            <a:pPr marL="109728" indent="0" algn="ctr">
              <a:buNone/>
            </a:pPr>
            <a:r>
              <a:rPr lang="ru-RU" sz="2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РАБОТА  ДИАГНОСТИЧЕСКИХ  </a:t>
            </a:r>
            <a:r>
              <a:rPr lang="en-US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ОТДЕЛЕНИЙ (КАБИНЕТОВ</a:t>
            </a: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Таблицы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данного раздела заполняют в медицинских организациях, имеющих соответствующие диагностические службы. Включаются сведения об исследованиях, проведенных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отделениях (кабинетах)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данной медицинской организации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включаются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сведения об анализах и исследованиях,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проведенных в других организациях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пациентам, обслуживаемым данной организацией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диагностические отделения данной организации оказывают помощь не только своим пациентам, но и пациентам направленным другими организациями, в сведения о работе диагностического отделения включается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весь</a:t>
            </a:r>
            <a:r>
              <a:rPr lang="ru-RU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объем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проведенной работы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независимо от того, каким пациентам была оказана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713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400600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Рентгенологическое исследование пациенту может состоять из просвечивания,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одной или нескольких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рентгенограмм,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флюорограмм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может состоять из каждого способа в отдельности или в сочетании их друг с другом. В связи с этим, числа, показываемые в графах 4-9 по соответствующим строкам в сумме, могут превышать числа в графе 3, 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могут быть меньше их.</a:t>
            </a:r>
          </a:p>
          <a:p>
            <a:pPr marL="109728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Примечание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всех видов цифровой рентгенографии одним снимком считается однократная или серийная экспозиция, выполненная  в одной проекции, независимо от формы последующего сохранения изображения (электронный носитель,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мультиформатная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пленка, бумажная копия и др.)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 рентгеновской компьютерной или магнитно-резонансной томографии учитывается только число исследований в соответствии с утвержденным перечнем лучевых методов исследования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/>
          </a:bodyPr>
          <a:lstStyle/>
          <a:p>
            <a:pPr algn="ctr"/>
            <a:r>
              <a:rPr lang="ru-RU" sz="2400" u="sng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Таблица 5100</a:t>
            </a:r>
            <a:br>
              <a:rPr lang="ru-RU" sz="2400" u="sng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Рентгенодиагностические исследования </a:t>
            </a:r>
            <a:br>
              <a:rPr lang="ru-RU" sz="24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u="sng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без профилактических исследований</a:t>
            </a:r>
            <a:r>
              <a:rPr lang="ru-RU" sz="2400" u="sng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u="sng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21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3281323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9298" name="Слайд" r:id="rId3" imgW="4571967" imgH="3428837" progId="PowerPoint.Slide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92184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620688"/>
            <a:ext cx="8435280" cy="5904656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</a:p>
          <a:p>
            <a:pPr marL="109728" indent="0" algn="ctr">
              <a:buNone/>
            </a:pPr>
            <a:endParaRPr lang="ru-RU" sz="1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и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зменение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числа данных 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оборудования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2017 году к 2016 году 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МО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(таб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5117, 5118, 5126, 5302, 5404, 5460, 5600) </a:t>
            </a:r>
          </a:p>
          <a:p>
            <a:pPr marL="109728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Дать расшифровку в Пояснительной записке приложение 2!!!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77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8000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заполняется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основании технического паспорта здания, 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АКТОВ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обследования зданий на необходимость капитального ремонта, </a:t>
            </a:r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АКТОВ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 аварийном состоянии зданий.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ru-RU" sz="32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VIII  </a:t>
            </a:r>
            <a:br>
              <a:rPr lang="ru-RU" sz="32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Техническое </a:t>
            </a:r>
            <a:r>
              <a:rPr lang="ru-RU" sz="3200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состояние зданий</a:t>
            </a:r>
          </a:p>
        </p:txBody>
      </p:sp>
    </p:spTree>
    <p:extLst>
      <p:ext uri="{BB962C8B-B14F-4D97-AF65-F5344CB8AC3E}">
        <p14:creationId xmlns:p14="http://schemas.microsoft.com/office/powerpoint/2010/main" xmlns="" val="5332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048672"/>
          </a:xfrm>
        </p:spPr>
        <p:txBody>
          <a:bodyPr>
            <a:normAutofit fontScale="92500" lnSpcReduction="20000"/>
          </a:bodyPr>
          <a:lstStyle/>
          <a:p>
            <a:pPr marL="46037" indent="0" algn="ctr">
              <a:buNone/>
            </a:pP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участковой службы</a:t>
            </a:r>
          </a:p>
          <a:p>
            <a:pPr marL="46037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Еженедельный (с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 31 декабря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года) и ежемесячный отчет за декабрь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года  заполнить в ИАС БАРС к 09 января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году до 12-00!!! </a:t>
            </a:r>
          </a:p>
          <a:p>
            <a:pPr marL="46037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Еженедельный отчет за 1 неделю января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года (с 1 по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января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года) представить к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января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года к 16-00! </a:t>
            </a:r>
          </a:p>
          <a:p>
            <a:pPr marL="46037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При наличии изменений по количеству участков 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прикрепленного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населения представить приказ до 10 января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года.</a:t>
            </a:r>
          </a:p>
          <a:p>
            <a:pPr marL="46037" indent="0" algn="ctr">
              <a:buNone/>
            </a:pP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ЕОИ</a:t>
            </a:r>
          </a:p>
          <a:p>
            <a:pPr marL="46037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Отчет за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год представить до 10 февраля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года (данные должны соответствовать отчетным формам)!</a:t>
            </a:r>
          </a:p>
          <a:p>
            <a:pPr marL="46037" indent="0" algn="ctr">
              <a:buNone/>
            </a:pP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по сокращению смертности</a:t>
            </a:r>
          </a:p>
          <a:p>
            <a:pPr marL="46037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Отчет представить до 20 января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данные должны соответствовать отчетным формам)!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982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64096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БЛАГОДАРЮ ЗА </a:t>
            </a:r>
            <a:r>
              <a:rPr lang="ru-RU" sz="6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</a:t>
            </a:r>
            <a:r>
              <a:rPr lang="ru-RU" sz="6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</a:t>
            </a:r>
            <a:r>
              <a:rPr lang="ru-RU" sz="6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заполнении таблиц следует иметь в виду:</a:t>
            </a:r>
            <a:br>
              <a:rPr lang="ru-RU" sz="6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ИМАНИЕ!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35168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5472608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Таблица 1000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(Графа 15 за 2016 г) – (переходные дети в подростки)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графа 8.</a:t>
            </a:r>
          </a:p>
          <a:p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Таблица 2000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(Графа 15 за 2016 г) – (переходные подростки во взрослые)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детей, таблицы 1000)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графа 8.</a:t>
            </a:r>
          </a:p>
          <a:p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3000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(Графа 15 за 2016 г) + (впервые взятые на Д-учет в текущем году) + (вновь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прибывшие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+ (ранее стоящие на Д-учете «оторвавшиеся» и кому диагноз был ранее установлен, но на Д-учете не состоял) + (переходные из подростков,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2000)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графа 8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№ 12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45798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6632"/>
            <a:ext cx="8640960" cy="6336704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ДЛЯ МЕДИЦИНСКИХ ОРГАНИЗАЦИЙ В КОТОРЫХ ПРОИЗОШЛА РЕОРГАНИЗАЦИЯ</a:t>
            </a:r>
          </a:p>
          <a:p>
            <a:pPr marL="109728" indent="0" algn="ctr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СЛЕДУЮЩИЙ АЛГОРИТМ ЗАПОЛНЕНИЯ ФОРМЫ № 12</a:t>
            </a:r>
          </a:p>
          <a:p>
            <a:pPr marL="109728" indent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Медицинские организации реорганизованные путем присоединения: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ЖИРЯТИНСКАЯ ЦРБ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РОГНЕДИНСКАЯ ЦРБ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КЛИНЦОВСКАЯ ЦРБ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КЛИНЦОВСКИЙ РОДДОМ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ДЕТСКАЯ ГОРОДСКАЯ СТОМАТОЛОГИЧЕСКАЯ ПОЛИКЛИНКА № 1</a:t>
            </a:r>
          </a:p>
          <a:p>
            <a:pPr marL="109728" indent="0">
              <a:buNone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НА КОНЕЦ ОТЧЕТНОГО ГОДА НЕОБХОДИМО СНЯТЬ ВСЮ ДИСПАНСЕРНУЮ ГРУППУ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1600" b="1" i="1" u="sng" dirty="0">
                <a:latin typeface="Times New Roman" pitchFamily="18" charset="0"/>
                <a:cs typeface="Times New Roman" pitchFamily="18" charset="0"/>
              </a:rPr>
              <a:t>Баланс по таблицам 1000, 1500, 2000, 3000, 4000, по всем строкам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1600" b="1" i="1" u="sng" dirty="0">
                <a:latin typeface="Times New Roman" pitchFamily="18" charset="0"/>
                <a:cs typeface="Times New Roman" pitchFamily="18" charset="0"/>
              </a:rPr>
              <a:t>графы 8, 10, 14, 15 = 0!!!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Медицинские организации, к которым присоединились вышеперечисленные МО: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БРЯНСКАЯ ЦРБ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ЖУКОВСКАЯ ЦРБ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КЛИНЦОВСКАЯ ГБ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БЯНСКАЯ ОБЛАСТНАЯ СТОМАТОЛОГИЧЕСКАЯ ПОЛИКЛИНКА</a:t>
            </a:r>
          </a:p>
          <a:p>
            <a:pPr marL="109728" indent="0">
              <a:buNone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НА КОНЕЦ ОТЧЕТНОГО ГОДА НЕОБХОДИМО ВЗЯТЬ ПОД ДИСПАНСЕРНОЕ НАБЛЮДЕНИЕ ПАЦИЕНТОВ СНЯТЫХ В ПРИСОЕДИНЕННЫХ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МО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1600" b="1" i="1" u="sng" dirty="0">
                <a:latin typeface="Times New Roman" pitchFamily="18" charset="0"/>
                <a:cs typeface="Times New Roman" pitchFamily="18" charset="0"/>
              </a:rPr>
              <a:t>Таблицы 1000, 1500, 2000, 3000, 4000, по всем строкам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1600" b="1" i="1" u="sng" dirty="0">
                <a:latin typeface="Times New Roman" pitchFamily="18" charset="0"/>
                <a:cs typeface="Times New Roman" pitchFamily="18" charset="0"/>
              </a:rPr>
              <a:t>В графы 8, 10, 14, 15 необходимо добавить данные о пациентах присоединенных МО за все время их работы до реорганизации</a:t>
            </a: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!!!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220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33790845"/>
              </p:ext>
            </p:extLst>
          </p:nvPr>
        </p:nvGraphicFramePr>
        <p:xfrm>
          <a:off x="179512" y="571128"/>
          <a:ext cx="8784976" cy="595578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236606"/>
                <a:gridCol w="285458"/>
                <a:gridCol w="632730"/>
                <a:gridCol w="609295"/>
                <a:gridCol w="620287"/>
                <a:gridCol w="614708"/>
                <a:gridCol w="794427"/>
                <a:gridCol w="794427"/>
                <a:gridCol w="838365"/>
                <a:gridCol w="838365"/>
                <a:gridCol w="768063"/>
                <a:gridCol w="752245"/>
              </a:tblGrid>
              <a:tr h="3322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(1000)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1. Дети (0-14 лет включительно)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Код по ОКЕИ - человек - 792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23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№ строк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Код по МКБ-10 пересмотра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Зарегистрировано заболеваний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</a:tr>
              <a:tr h="6831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Всего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из них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из гр. 4):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из них (из гр. 4):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из заболеваний с впервые в жизни установленным диагнозом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из гр. 9):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9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 возрасте 0-4 года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 возрасте 5-9 лет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взято под диспансерное наблюдение 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 впервые в жизни установленным диагнозом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взято под диспансерное наблюдение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выявлено при профосмотре (приказы 72н,216н,1346н)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2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</a:tr>
              <a:tr h="9574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Жирятинская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ЦРБ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Форма представленная в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Брянскую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ЦРБ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1514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545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397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228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1325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54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71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157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</a:tr>
              <a:tr h="332230">
                <a:tc grid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 БАРС вносится таким образом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2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Брянская ЦРБ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1.0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А00-Т98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18569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5184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4764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2944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228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15355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877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54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703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505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71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2439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157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</a:tr>
              <a:tr h="3322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Жирятинская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ЦРБ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1514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545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397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1325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84" marR="62084" marT="0" marB="0" anchor="b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263351"/>
            <a:ext cx="9028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ПРИМЕР: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333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5184576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соответствии с данной трактовкой графы 8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графы 14  движение диспансерной группы по всем строкам должно идти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графы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«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взято под диспансерное наблюдение в течение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года»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минус графа 14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снято с диспансерного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наблюдения» равно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графе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 «состоит по Д наблюдением на конец года»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всем строкам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№ 12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9309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  <a:solidFill>
            <a:srgbClr val="FFFF00"/>
          </a:solidFill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САЙТ ДЗ </a:t>
            </a:r>
          </a:p>
          <a:p>
            <a:pPr marL="393192" lvl="1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ВКЛАДКА МИАЦ</a:t>
            </a:r>
          </a:p>
          <a:p>
            <a:pPr marL="393192" lvl="1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МЕДИЦИНСКАЯ СТАТИСТИКА</a:t>
            </a:r>
          </a:p>
          <a:p>
            <a:pPr marL="393192" lvl="1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ГОДОВЫЕ ОТЧЕТЫ 2017</a:t>
            </a:r>
          </a:p>
          <a:p>
            <a:pPr marL="393192" lvl="1" indent="0" algn="ctr">
              <a:buNone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 algn="ctr">
              <a:buNone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АЛГОРИТМ СООТВЕТСТВИЯ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Формы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№ 12 с формами №№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10, 36</a:t>
            </a:r>
          </a:p>
          <a:p>
            <a:pPr marL="393192" lvl="1" indent="0" algn="ctr">
              <a:buNone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 algn="ctr">
              <a:buNone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АЛГОРИТМ СООТВЕТСТВИЯ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Формы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12 с формами №№ 11, 37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 algn="ctr">
              <a:buNone/>
            </a:pPr>
            <a:endParaRPr lang="ru-RU" dirty="0"/>
          </a:p>
          <a:p>
            <a:pPr marL="393192" lvl="1" indent="0" algn="ctr">
              <a:buNone/>
            </a:pPr>
            <a:endParaRPr lang="ru-RU" sz="800" dirty="0" smtClean="0"/>
          </a:p>
          <a:p>
            <a:pPr marL="393192" lvl="1" indent="0" algn="ctr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№ 12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291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ru-RU" sz="5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таблицы 1500, 1600, 1650 вносится </a:t>
            </a:r>
            <a:r>
              <a:rPr lang="ru-RU" sz="5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информация </a:t>
            </a:r>
            <a:r>
              <a:rPr lang="ru-RU" sz="5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детях, которым </a:t>
            </a:r>
            <a:r>
              <a:rPr lang="ru-RU" sz="5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2017 году исполнился один </a:t>
            </a:r>
            <a:r>
              <a:rPr lang="ru-RU" sz="5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год!</a:t>
            </a:r>
            <a:endParaRPr lang="ru-RU" sz="51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5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Соответственно родились они </a:t>
            </a:r>
          </a:p>
          <a:p>
            <a:pPr marL="109728" indent="0" algn="ctr">
              <a:buNone/>
            </a:pPr>
            <a:r>
              <a:rPr lang="ru-RU" sz="5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01.01.2016 по 31.12.2016 </a:t>
            </a:r>
            <a:r>
              <a:rPr lang="ru-RU" sz="5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года!</a:t>
            </a:r>
          </a:p>
          <a:p>
            <a:pPr marL="109728" indent="0" algn="ctr">
              <a:buNone/>
            </a:pPr>
            <a:r>
              <a:rPr lang="ru-RU" sz="5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Таблица 1500</a:t>
            </a:r>
            <a:br>
              <a:rPr lang="ru-RU" sz="5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5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графе 14 представляется информация о выздоровевших и умерших. </a:t>
            </a:r>
            <a:br>
              <a:rPr lang="ru-RU" sz="5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Выехавшие дети в данной графе не </a:t>
            </a:r>
            <a:r>
              <a:rPr lang="ru-RU" sz="5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учитываются!</a:t>
            </a:r>
          </a:p>
          <a:p>
            <a:pPr marL="109728" indent="0" algn="ctr">
              <a:buNone/>
            </a:pPr>
            <a:r>
              <a:rPr lang="ru-RU" sz="5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Таблицы  1700, 1800, 1900 </a:t>
            </a:r>
            <a:br>
              <a:rPr lang="ru-RU" sz="5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заполняются за 2017 год!</a:t>
            </a:r>
            <a:endParaRPr lang="ru-RU" sz="51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№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заболеваемость детей первого года жизни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84946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D:\OMS\Алферова\74121-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1026" y="188640"/>
            <a:ext cx="3645024" cy="380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604867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до 1 года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pPr marL="109728" indent="0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хронических заболеваний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должно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109728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00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болеющие дети шифруются кодами соответствующих заболеваний (пневмония, ОРВИ, острый бронхиты и т.д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Разница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 выявлено и взято на Д-учет может быть за счет умерших,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выбывших!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435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2392</TotalTime>
  <Words>3147</Words>
  <Application>Microsoft Office PowerPoint</Application>
  <PresentationFormat>Экран (4:3)</PresentationFormat>
  <Paragraphs>432</Paragraphs>
  <Slides>51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3" baseType="lpstr">
      <vt:lpstr>Открытая</vt:lpstr>
      <vt:lpstr>Слайд</vt:lpstr>
      <vt:lpstr>Слайд 1</vt:lpstr>
      <vt:lpstr>Слайд 2</vt:lpstr>
      <vt:lpstr> ФОРМА № 12 «СВЕДЕНИЯ О ЧИСЛЕ ЗАБОЛЕВАНИЙ, ЗАРЕГИСТРИРОВАННЫХ У ПАЦИЕНТОВ,  ПРОЖИ-ВАЮЩИХ В РАЙОНЕ ОБСЛУЖИВАНИЯ  МЕДИ-ЦИНСКОЙ ОРГАНИЗАЦИИ  за  2017 год»  </vt:lpstr>
      <vt:lpstr>ФОРМА № 12</vt:lpstr>
      <vt:lpstr>ФОРМА № 12</vt:lpstr>
      <vt:lpstr>ФОРМА № 12</vt:lpstr>
      <vt:lpstr>ФОРМА № 12</vt:lpstr>
      <vt:lpstr>ФОРМА № 12  заболеваемость детей первого года жизни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ФОРМА № 30  «Сведения о медицинской организации»</vt:lpstr>
      <vt:lpstr>ФОРМА № 30</vt:lpstr>
      <vt:lpstr>ФОРМА № 30</vt:lpstr>
      <vt:lpstr>Слайд 21</vt:lpstr>
      <vt:lpstr> Таблица 1100 Наиболее часто встречающиеся ошибки  при заполнении : </vt:lpstr>
      <vt:lpstr>Слайд 23</vt:lpstr>
      <vt:lpstr> РАЗДЕЛ II.  ШТАТЫ МЕДИЦИНСКОЙ ОРГАНИЗАЦИИ  </vt:lpstr>
      <vt:lpstr>Таблица 1100</vt:lpstr>
      <vt:lpstr>Аккредитация специалистов в 2017 году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Таблица 3100 «Коечный фонд и его использование»  </vt:lpstr>
      <vt:lpstr> РАЗДЕЛ V РАБОТА  ЛЕЧЕБНО-ВСПОМОГАТЕЛЬНЫХ   ОТДЕЛЕНИЙ (КАБИНЕТОВ) Таблица 4809 Деятельность отделения (кабинета) медицинской профилактики</vt:lpstr>
      <vt:lpstr>Слайд 43</vt:lpstr>
      <vt:lpstr>Таблица 5100 Рентгенодиагностические исследования   (без профилактических исследований)</vt:lpstr>
      <vt:lpstr>Слайд 45</vt:lpstr>
      <vt:lpstr>Слайд 46</vt:lpstr>
      <vt:lpstr>Раздел VIII   Техническое состояние зданий</vt:lpstr>
      <vt:lpstr>Слайд 48</vt:lpstr>
      <vt:lpstr>БЛАГОДАРЮ ЗА ВНПри заполнении таблиц следует иметь в виду: ИМАНИЕ!</vt:lpstr>
      <vt:lpstr>Слайд 50</vt:lpstr>
      <vt:lpstr>Слайд 51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Алферова Е.В.</dc:creator>
  <cp:lastModifiedBy>Users</cp:lastModifiedBy>
  <cp:revision>258</cp:revision>
  <cp:lastPrinted>2017-12-18T09:15:07Z</cp:lastPrinted>
  <dcterms:created xsi:type="dcterms:W3CDTF">2016-10-27T11:49:26Z</dcterms:created>
  <dcterms:modified xsi:type="dcterms:W3CDTF">2017-12-19T05:57:31Z</dcterms:modified>
</cp:coreProperties>
</file>