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28"/>
  </p:notesMasterIdLst>
  <p:sldIdLst>
    <p:sldId id="256" r:id="rId2"/>
    <p:sldId id="402" r:id="rId3"/>
    <p:sldId id="403" r:id="rId4"/>
    <p:sldId id="389" r:id="rId5"/>
    <p:sldId id="380" r:id="rId6"/>
    <p:sldId id="398" r:id="rId7"/>
    <p:sldId id="399" r:id="rId8"/>
    <p:sldId id="393" r:id="rId9"/>
    <p:sldId id="400" r:id="rId10"/>
    <p:sldId id="394" r:id="rId11"/>
    <p:sldId id="406" r:id="rId12"/>
    <p:sldId id="375" r:id="rId13"/>
    <p:sldId id="408" r:id="rId14"/>
    <p:sldId id="409" r:id="rId15"/>
    <p:sldId id="411" r:id="rId16"/>
    <p:sldId id="381" r:id="rId17"/>
    <p:sldId id="412" r:id="rId18"/>
    <p:sldId id="414" r:id="rId19"/>
    <p:sldId id="384" r:id="rId20"/>
    <p:sldId id="373" r:id="rId21"/>
    <p:sldId id="383" r:id="rId22"/>
    <p:sldId id="385" r:id="rId23"/>
    <p:sldId id="386" r:id="rId24"/>
    <p:sldId id="388" r:id="rId25"/>
    <p:sldId id="415" r:id="rId26"/>
    <p:sldId id="333" r:id="rId27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CFD46042-278E-4EAA-8266-C821C975C914}">
          <p14:sldIdLst>
            <p14:sldId id="256"/>
            <p14:sldId id="402"/>
            <p14:sldId id="403"/>
            <p14:sldId id="389"/>
            <p14:sldId id="380"/>
            <p14:sldId id="398"/>
            <p14:sldId id="399"/>
            <p14:sldId id="393"/>
            <p14:sldId id="400"/>
            <p14:sldId id="394"/>
            <p14:sldId id="406"/>
            <p14:sldId id="375"/>
            <p14:sldId id="408"/>
            <p14:sldId id="409"/>
            <p14:sldId id="411"/>
            <p14:sldId id="381"/>
            <p14:sldId id="412"/>
            <p14:sldId id="414"/>
            <p14:sldId id="384"/>
            <p14:sldId id="373"/>
            <p14:sldId id="383"/>
            <p14:sldId id="385"/>
            <p14:sldId id="386"/>
            <p14:sldId id="388"/>
            <p14:sldId id="415"/>
            <p14:sldId id="33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0099FF"/>
    <a:srgbClr val="99FF99"/>
    <a:srgbClr val="CCECFF"/>
    <a:srgbClr val="05DADF"/>
    <a:srgbClr val="008000"/>
    <a:srgbClr val="0000FF"/>
    <a:srgbClr val="FF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30D03D08-B506-4D50-9E9D-DF2A14DF0B26}" type="datetimeFigureOut">
              <a:rPr lang="ru-RU"/>
              <a:pPr>
                <a:defRPr/>
              </a:pPr>
              <a:t>20.12.2016</a:t>
            </a:fld>
            <a:endParaRPr lang="ru-RU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065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705"/>
            <a:ext cx="5438775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218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0218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40E34F6F-F9F8-4DE7-9DCB-4ED6E1A2D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57505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9163" y="746125"/>
            <a:ext cx="4960937" cy="3721100"/>
          </a:xfrm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 txBox="1">
            <a:spLocks noGrp="1"/>
          </p:cNvSpPr>
          <p:nvPr/>
        </p:nvSpPr>
        <p:spPr bwMode="auto">
          <a:xfrm>
            <a:off x="3849688" y="9430218"/>
            <a:ext cx="2946400" cy="49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/>
            <a:fld id="{1D50092E-B222-490B-BE18-E38B2E11F5CF}" type="slidenum">
              <a:rPr lang="ru-RU" sz="1200">
                <a:latin typeface="Times New Roman" pitchFamily="18" charset="0"/>
                <a:cs typeface="Arial" pitchFamily="34" charset="0"/>
              </a:rPr>
              <a:pPr algn="r" eaLnBrk="1" hangingPunct="1"/>
              <a:t>6</a:t>
            </a:fld>
            <a:endParaRPr lang="ru-RU" sz="1200"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F378B5E5-EFB6-43DE-813A-C101C8200C6D}" type="slidenum">
              <a:rPr lang="ru-RU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04E7-4EA7-4610-9480-5511472D8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8636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549B3-90BB-494B-97A8-2B1AD69AF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8453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D6CEE-DB7F-419D-9CB9-0ADB4692A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6212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13106-FBB0-4F99-8DBD-0A20B4B2F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7337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766A0-EC73-4381-9F0A-C34B2559A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8712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4FB54-6B62-4711-9D55-E95B5D0A3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7038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C8291-7D2A-4933-B077-8373AB85FA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1528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EEB67-656E-4857-90A5-55D37001A0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0378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AE03A-175E-4F7B-9539-5EE47EE80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9115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1D87F-9AF9-47FC-BDC9-5E579F453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8017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2B3A1-1B96-48C0-B138-DF4BE1EEB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022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08363ED-C962-4213-9CF8-8EE66B76A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69" r:id="rId2"/>
    <p:sldLayoutId id="2147483778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9" r:id="rId9"/>
    <p:sldLayoutId id="2147483775" r:id="rId10"/>
    <p:sldLayoutId id="2147483776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8" y="5373688"/>
            <a:ext cx="7416800" cy="1176337"/>
          </a:xfrm>
        </p:spPr>
        <p:txBody>
          <a:bodyPr rtlCol="0">
            <a:normAutofit fontScale="92500" lnSpcReduction="10000"/>
          </a:bodyPr>
          <a:lstStyle/>
          <a:p>
            <a:pPr fontAlgn="auto">
              <a:buClr>
                <a:schemeClr val="accent6">
                  <a:lumMod val="75000"/>
                </a:schemeClr>
              </a:buClr>
              <a:defRPr/>
            </a:pPr>
            <a:endParaRPr lang="ru-RU" sz="2400" dirty="0" smtClean="0">
              <a:latin typeface="Arial" charset="0"/>
            </a:endParaRPr>
          </a:p>
          <a:p>
            <a:pPr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 smtClean="0">
                <a:latin typeface="Times New Roman" pitchFamily="18" charset="0"/>
              </a:rPr>
              <a:t>Е.А. Кулешова, ведущий экономист отдела медицинской статистики ГАУЗ «МИАЦ»</a:t>
            </a:r>
            <a:r>
              <a:rPr lang="ru-RU" sz="2400" dirty="0" smtClean="0">
                <a:latin typeface="Arial Unicode MS" pitchFamily="34" charset="-128"/>
              </a:rPr>
              <a:t> 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404813"/>
            <a:ext cx="7772400" cy="4103687"/>
          </a:xfrm>
        </p:spPr>
        <p:txBody>
          <a:bodyPr/>
          <a:lstStyle/>
          <a:p>
            <a:pPr marL="18288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000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  <a:t>Ключевые вопросы формирования статистической формы № 30 (посещения, коечный фонд, оборудования, здания) </a:t>
            </a:r>
            <a:r>
              <a:rPr lang="en-US" sz="4000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  <a:t/>
            </a:r>
            <a:br>
              <a:rPr lang="en-US" sz="4000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</a:br>
            <a:r>
              <a:rPr lang="ru-RU" sz="4000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  <a:t>ф. № 30-СЕЛО</a:t>
            </a:r>
            <a:r>
              <a:rPr lang="ru-RU" sz="4000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188913"/>
            <a:ext cx="8631238" cy="6335712"/>
          </a:xfrm>
        </p:spPr>
        <p:txBody>
          <a:bodyPr rtlCol="0">
            <a:normAutofit fontScale="92500" lnSpcReduction="10000"/>
          </a:bodyPr>
          <a:lstStyle/>
          <a:p>
            <a:pPr fontAlgn="auto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r>
              <a:rPr lang="ru-RU" sz="1800" b="1" dirty="0" smtClean="0">
                <a:latin typeface="Times New Roman" pitchFamily="18" charset="0"/>
              </a:rPr>
              <a:t>При заполнении таблицы 2105 следует иметь в виду, что источником информации для таблицы 2105 служит Талон (форма №025-1/у)</a:t>
            </a:r>
          </a:p>
          <a:p>
            <a:pPr fontAlgn="auto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r>
              <a:rPr lang="ru-RU" sz="1800" u="sng" dirty="0" smtClean="0">
                <a:latin typeface="Times New Roman" pitchFamily="18" charset="0"/>
              </a:rPr>
              <a:t>строка 2 </a:t>
            </a:r>
            <a:r>
              <a:rPr lang="ru-RU" sz="1800" u="sng" dirty="0" smtClean="0">
                <a:solidFill>
                  <a:srgbClr val="002060"/>
                </a:solidFill>
                <a:latin typeface="Times New Roman" pitchFamily="18" charset="0"/>
              </a:rPr>
              <a:t>«в неотложной форме»: 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fontAlgn="auto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1800" dirty="0" smtClean="0">
                <a:latin typeface="Times New Roman" pitchFamily="18" charset="0"/>
              </a:rPr>
              <a:t>посещение по неотложной помощи – оказание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</a:rPr>
              <a:t>неотложной</a:t>
            </a:r>
            <a:r>
              <a:rPr lang="ru-RU" sz="1800" dirty="0" smtClean="0">
                <a:latin typeface="Times New Roman" pitchFamily="18" charset="0"/>
              </a:rPr>
              <a:t> медицинской помощи лицам, обратившимся с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</a:rPr>
              <a:t>признаками неотложных состояний </a:t>
            </a:r>
            <a:r>
              <a:rPr lang="ru-RU" sz="1800" dirty="0" smtClean="0">
                <a:latin typeface="Times New Roman" pitchFamily="18" charset="0"/>
              </a:rPr>
              <a:t>(при внезапных острых заболеваниях, состояниях, обострении хронических заболеваний,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</a:rPr>
              <a:t>не опасных для жизни и не требующих экстренной медицинской помощи</a:t>
            </a:r>
            <a:r>
              <a:rPr lang="ru-RU" sz="1800" dirty="0" smtClean="0">
                <a:latin typeface="Times New Roman" pitchFamily="18" charset="0"/>
              </a:rPr>
              <a:t>) в отделение (кабинет) неотложной медицинской помощи, являющегося структурным подразделением поликлиники (врачебной амбулатории, центра общей врачебной практики (семейной медицины), а также на дому при вызове врача </a:t>
            </a:r>
          </a:p>
          <a:p>
            <a:pPr fontAlgn="auto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r>
              <a:rPr lang="ru-RU" sz="1800" u="sng" dirty="0" smtClean="0">
                <a:latin typeface="Times New Roman" pitchFamily="18" charset="0"/>
              </a:rPr>
              <a:t>строка 3 «активных»:</a:t>
            </a:r>
          </a:p>
          <a:p>
            <a:pPr fontAlgn="auto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1800" dirty="0" smtClean="0">
                <a:latin typeface="Times New Roman" pitchFamily="18" charset="0"/>
              </a:rPr>
              <a:t>Посещение на дому считается активным, если оно проводится по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</a:rPr>
              <a:t>инициативе врача</a:t>
            </a:r>
            <a:r>
              <a:rPr lang="ru-RU" sz="1800" dirty="0" smtClean="0">
                <a:latin typeface="Times New Roman" pitchFamily="18" charset="0"/>
              </a:rPr>
              <a:t>. Как правило, активно наблюдаются пациенты с высокой температурой, гипертоническим кризом, больные со злокачественными новообразованиями, инфекционными заболеваниями, лица пожилого и старческого возраста, инвалиды с тяжелыми заболеваниями. Данный показатель должен составлять 30–60% от общего числа посещений на дому, что зависит от таких факторов, как соотношение первичных и повторных посещений больного; динамика и сезонность заболеваний; возможность госпитализации и др.</a:t>
            </a:r>
          </a:p>
          <a:p>
            <a:pPr fontAlgn="auto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r>
              <a:rPr lang="ru-RU" sz="1800" u="sng" dirty="0" smtClean="0">
                <a:latin typeface="Times New Roman" pitchFamily="18" charset="0"/>
              </a:rPr>
              <a:t>строка 4 «по диспансерному наблюдению»: </a:t>
            </a:r>
            <a:endParaRPr lang="ru-RU" sz="1800" dirty="0" smtClean="0">
              <a:latin typeface="Times New Roman" pitchFamily="18" charset="0"/>
            </a:endParaRPr>
          </a:p>
          <a:p>
            <a:pPr fontAlgn="auto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1800" dirty="0" smtClean="0">
                <a:latin typeface="Times New Roman" pitchFamily="18" charset="0"/>
              </a:rPr>
              <a:t>Диспансерное наблюдение представляет собой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</a:rPr>
              <a:t>динамическое наблюдение</a:t>
            </a:r>
            <a:r>
              <a:rPr lang="ru-RU" sz="1800" dirty="0" smtClean="0">
                <a:latin typeface="Times New Roman" pitchFamily="18" charset="0"/>
              </a:rPr>
              <a:t>, в том числе необходимое обследование, за состоянием здоровья лиц, страдающих хроническими заболеваниями, функциональными расстройствами, иными состояниями, в целях своевременного выявления,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</a:rPr>
              <a:t>предупреждения осложнений</a:t>
            </a:r>
            <a:r>
              <a:rPr lang="ru-RU" sz="1800" dirty="0" smtClean="0">
                <a:latin typeface="Times New Roman" pitchFamily="18" charset="0"/>
              </a:rPr>
              <a:t>,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</a:rPr>
              <a:t>обострений заболеваний</a:t>
            </a:r>
            <a:r>
              <a:rPr lang="ru-RU" sz="1800" dirty="0" smtClean="0">
                <a:latin typeface="Times New Roman" pitchFamily="18" charset="0"/>
              </a:rPr>
              <a:t>, иных патологических состояний, их профилактики и осуществления медицинской реабилитации указанных лиц</a:t>
            </a:r>
            <a:endParaRPr lang="en-US" sz="1800" dirty="0" smtClean="0">
              <a:latin typeface="Times New Roman" pitchFamily="18" charset="0"/>
            </a:endParaRPr>
          </a:p>
          <a:p>
            <a:pPr fontAlgn="auto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1800" u="sng" dirty="0" smtClean="0">
                <a:latin typeface="Times New Roman" pitchFamily="18" charset="0"/>
              </a:rPr>
              <a:t>строка 10 </a:t>
            </a:r>
            <a:r>
              <a:rPr lang="ru-RU" sz="1800" u="sng" dirty="0">
                <a:latin typeface="Times New Roman" pitchFamily="18" charset="0"/>
              </a:rPr>
              <a:t>«</a:t>
            </a:r>
            <a:r>
              <a:rPr lang="ru-RU" sz="1800" u="sng" dirty="0" smtClean="0">
                <a:latin typeface="Times New Roman" pitchFamily="18" charset="0"/>
              </a:rPr>
              <a:t>патронаж»:  </a:t>
            </a:r>
            <a:endParaRPr lang="ru-RU" sz="1800" dirty="0">
              <a:latin typeface="Times New Roman" pitchFamily="18" charset="0"/>
            </a:endParaRPr>
          </a:p>
          <a:p>
            <a:pPr fontAlgn="auto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1800" dirty="0">
                <a:latin typeface="Times New Roman" pitchFamily="18" charset="0"/>
              </a:rPr>
              <a:t>Форма работы медицинской организации, основными целями которой являются проведение на дому оздоровительных и профилактических мероприятий, внедрение правил личной гигиены и улучшение санитарно-гигиенических условий в быту.</a:t>
            </a:r>
            <a:endParaRPr lang="ru-RU" sz="1800" dirty="0" smtClean="0">
              <a:latin typeface="Times New Roman" pitchFamily="18" charset="0"/>
            </a:endParaRPr>
          </a:p>
          <a:p>
            <a:pPr fontAlgn="auto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81000" y="457200"/>
            <a:ext cx="8610600" cy="533400"/>
          </a:xfrm>
          <a:noFill/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smtClean="0">
                <a:latin typeface="Times New Roman" pitchFamily="18" charset="0"/>
              </a:rPr>
              <a:t>Приказ Минздравсоцразвития России от 17.05.2012 N 555н  «Об утверждении номенклатуры коечного фонда по профилям медицинской помощи»</a:t>
            </a:r>
          </a:p>
        </p:txBody>
      </p:sp>
      <p:graphicFrame>
        <p:nvGraphicFramePr>
          <p:cNvPr id="5166" name="Group 46"/>
          <p:cNvGraphicFramePr>
            <a:graphicFrameLocks noGrp="1"/>
          </p:cNvGraphicFramePr>
          <p:nvPr>
            <p:ph sz="half" idx="4294967295"/>
          </p:nvPr>
        </p:nvGraphicFramePr>
        <p:xfrm>
          <a:off x="152400" y="1676400"/>
          <a:ext cx="8915400" cy="5113491"/>
        </p:xfrm>
        <a:graphic>
          <a:graphicData uri="http://schemas.openxmlformats.org/drawingml/2006/table">
            <a:tbl>
              <a:tblPr/>
              <a:tblGrid>
                <a:gridCol w="2659063"/>
                <a:gridCol w="6256337"/>
              </a:tblGrid>
              <a:tr h="518132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медицинской помощи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койки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77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акушерское дело               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беременных и рожениц, патологии беременности, койки сестринского ухода       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</a:tr>
              <a:tr h="73178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акушерство и гинекология      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беременных и рожениц, патологии беременности, гинекологические, гинекологические для детей, гинекологические для вспомогательных репродуктивных технологий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5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аллергология и иммунология    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3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анестезиология и реаниматология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реанимационные, реанимационные для новорожденных, интенсивной терапии, интенсивной терапии для новорожденных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гастроэнтерология             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гастроэнтерологические      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                  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           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дерматовенерология            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дерматологические, венерологические            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3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кардиология                  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кардиологические, кардиологические интенсивной терапии, кардиологические для больных с острым инфарктом миокарда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</a:tr>
              <a:tr h="73178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неврология                   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неврологические, неврологические для больных с острыми нарушениями мозгового кровообращения, неврологические интенсивной терапии, психоневрологические для детей                 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</a:tr>
              <a:tr h="31588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неонатология                 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патологии новорожденных и недоношенных детей,  для новорожденных           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</a:tr>
            </a:tbl>
          </a:graphicData>
        </a:graphic>
      </p:graphicFrame>
      <p:sp>
        <p:nvSpPr>
          <p:cNvPr id="15401" name="Rectangle 3"/>
          <p:cNvSpPr>
            <a:spLocks noChangeArrowheads="1"/>
          </p:cNvSpPr>
          <p:nvPr/>
        </p:nvSpPr>
        <p:spPr bwMode="auto">
          <a:xfrm>
            <a:off x="304800" y="1143000"/>
            <a:ext cx="8610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600" b="1">
                <a:latin typeface="Times New Roman" pitchFamily="18" charset="0"/>
                <a:cs typeface="Arial" pitchFamily="34" charset="0"/>
              </a:rPr>
              <a:t>НОМЕНКЛАТУРА КОЕЧНОГО ФОНДА </a:t>
            </a: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600" b="1">
                <a:latin typeface="Times New Roman" pitchFamily="18" charset="0"/>
                <a:cs typeface="Arial" pitchFamily="34" charset="0"/>
              </a:rPr>
              <a:t>ПО ПРОФИЛЯМ МЕДИЦИНСКОЙ ПОМОЩИ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1ДЗ_4756от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8888" y="0"/>
            <a:ext cx="6626225" cy="746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343" name="Group 215"/>
          <p:cNvGraphicFramePr>
            <a:graphicFrameLocks noGrp="1"/>
          </p:cNvGraphicFramePr>
          <p:nvPr/>
        </p:nvGraphicFramePr>
        <p:xfrm>
          <a:off x="620713" y="1557338"/>
          <a:ext cx="7848600" cy="5184777"/>
        </p:xfrm>
        <a:graphic>
          <a:graphicData uri="http://schemas.openxmlformats.org/drawingml/2006/table">
            <a:tbl>
              <a:tblPr/>
              <a:tblGrid>
                <a:gridCol w="2312988"/>
                <a:gridCol w="3043237"/>
                <a:gridCol w="2492375"/>
              </a:tblGrid>
              <a:tr h="7577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отделения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профилей коек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ФФСН №30,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таблица 3100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</a:tr>
              <a:tr h="43871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Терапевтическое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51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</a:tr>
              <a:tr h="43871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взрослых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19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</a:tr>
              <a:tr h="43871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 45, 45.2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</a:tr>
              <a:tr h="478594"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871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Хирургическое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хирургические для взрослых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61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</a:tr>
              <a:tr h="43871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хирургические для детей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63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</a:tr>
              <a:tr h="43871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гнойной хирургии для взрослых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70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</a:tr>
              <a:tr h="43871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гнойной хирургии для детей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71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</a:tr>
              <a:tr h="43871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 45, 45.2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</a:tr>
              <a:tr h="43871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гинекологические для взрослых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6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</a:tr>
            </a:tbl>
          </a:graphicData>
        </a:graphic>
      </p:graphicFrame>
      <p:sp>
        <p:nvSpPr>
          <p:cNvPr id="17460" name="Rectangle 2"/>
          <p:cNvSpPr>
            <a:spLocks noChangeArrowheads="1"/>
          </p:cNvSpPr>
          <p:nvPr/>
        </p:nvSpPr>
        <p:spPr bwMode="auto">
          <a:xfrm>
            <a:off x="468313" y="260350"/>
            <a:ext cx="800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2000" b="1">
                <a:solidFill>
                  <a:srgbClr val="990033"/>
                </a:solidFill>
                <a:latin typeface="Times New Roman" pitchFamily="18" charset="0"/>
                <a:cs typeface="Arial" pitchFamily="34" charset="0"/>
              </a:rPr>
              <a:t>Важно! </a:t>
            </a:r>
          </a:p>
        </p:txBody>
      </p:sp>
      <p:sp>
        <p:nvSpPr>
          <p:cNvPr id="17461" name="Rectangle 2"/>
          <p:cNvSpPr>
            <a:spLocks noChangeArrowheads="1"/>
          </p:cNvSpPr>
          <p:nvPr/>
        </p:nvSpPr>
        <p:spPr bwMode="auto">
          <a:xfrm>
            <a:off x="539750" y="692150"/>
            <a:ext cx="830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2000" b="1">
                <a:solidFill>
                  <a:srgbClr val="990033"/>
                </a:solidFill>
                <a:latin typeface="Times New Roman" pitchFamily="18" charset="0"/>
                <a:cs typeface="Arial" pitchFamily="34" charset="0"/>
              </a:rPr>
              <a:t>Таблица 3100 заполняется по профилям коек, а не по наименованию отделения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04813"/>
            <a:ext cx="8631238" cy="61198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smtClean="0">
                <a:solidFill>
                  <a:srgbClr val="990033"/>
                </a:solidFill>
                <a:latin typeface="Times New Roman" pitchFamily="18" charset="0"/>
              </a:rPr>
              <a:t>Койки одноименного профиля, развернутые в различных отделениях медицинской организации, показывают суммарно одной строкой</a:t>
            </a:r>
            <a:endParaRPr lang="en-US" sz="2400" b="1" smtClean="0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</a:rPr>
              <a:t>Например, в городской больнице на конец отчетного года работало: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</a:rPr>
              <a:t>в терапевтическом отделении 5 коек по профилю «интенсивной терапии», в хирургическом отделении 5 коек по профилю «интенсивной терапии». В этом случае, в таблице 3100 по графе 3 строке 45.2 «интенсивной терапии» ставим 10 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раздел заполняется по данным «Сводной ведомости учета движения пациентов и коечного фонда медицинской организации, оказывающей медицинскую помощь в стационарных условиях» </a:t>
            </a:r>
            <a:r>
              <a:rPr lang="ru-RU" sz="2400" smtClean="0">
                <a:solidFill>
                  <a:srgbClr val="990033"/>
                </a:solidFill>
                <a:latin typeface="Times New Roman" pitchFamily="18" charset="0"/>
              </a:rPr>
              <a:t>(учетная форма № 016/у-02)</a:t>
            </a:r>
            <a:r>
              <a:rPr lang="ru-RU" sz="2400" smtClean="0">
                <a:latin typeface="Times New Roman" pitchFamily="18" charset="0"/>
              </a:rPr>
              <a:t> и «Листков ежедневного учета движения пациентов и коечного фонда медицинской организации, оказывающей медицинскую помощь в стационарных условиях» </a:t>
            </a:r>
            <a:r>
              <a:rPr lang="ru-RU" sz="2400" smtClean="0">
                <a:solidFill>
                  <a:srgbClr val="990033"/>
                </a:solidFill>
                <a:latin typeface="Times New Roman" pitchFamily="18" charset="0"/>
              </a:rPr>
              <a:t>(учетная форма № 007/у-02)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случаи перевода пациентов из любого профильного отделения в другое этой же медицинской организации показывают как внутрибольничные переводы.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57200" y="457200"/>
            <a:ext cx="7086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838200" indent="-838200" eaLnBrk="0" hangingPunct="0">
              <a:buClr>
                <a:schemeClr val="folHlink"/>
              </a:buClr>
              <a:buSzPct val="60000"/>
            </a:pPr>
            <a:r>
              <a:rPr lang="ru-RU" altLang="ru-RU" b="1">
                <a:latin typeface="Times New Roman" pitchFamily="18" charset="0"/>
                <a:cs typeface="Arial" pitchFamily="34" charset="0"/>
              </a:rPr>
              <a:t>Например, </a:t>
            </a:r>
            <a:br>
              <a:rPr lang="ru-RU" altLang="ru-RU" b="1">
                <a:latin typeface="Times New Roman" pitchFamily="18" charset="0"/>
                <a:cs typeface="Arial" pitchFamily="34" charset="0"/>
              </a:rPr>
            </a:br>
            <a:r>
              <a:rPr lang="ru-RU" altLang="ru-RU" b="1">
                <a:latin typeface="Times New Roman" pitchFamily="18" charset="0"/>
                <a:cs typeface="Arial" pitchFamily="34" charset="0"/>
              </a:rPr>
              <a:t>внутрибольничный перевод в А** городской больнице</a:t>
            </a:r>
          </a:p>
        </p:txBody>
      </p:sp>
      <p:graphicFrame>
        <p:nvGraphicFramePr>
          <p:cNvPr id="49447" name="Group 295"/>
          <p:cNvGraphicFramePr>
            <a:graphicFrameLocks noGrp="1"/>
          </p:cNvGraphicFramePr>
          <p:nvPr/>
        </p:nvGraphicFramePr>
        <p:xfrm>
          <a:off x="152400" y="1371600"/>
          <a:ext cx="3581400" cy="1371600"/>
        </p:xfrm>
        <a:graphic>
          <a:graphicData uri="http://schemas.openxmlformats.org/drawingml/2006/table">
            <a:tbl>
              <a:tblPr/>
              <a:tblGrid>
                <a:gridCol w="1689100"/>
                <a:gridCol w="189230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Отделение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Профили коек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Терапевтическое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195"/>
                      </a:schemeClr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76" name="AutoShape 59"/>
          <p:cNvSpPr>
            <a:spLocks noChangeArrowheads="1"/>
          </p:cNvSpPr>
          <p:nvPr/>
        </p:nvSpPr>
        <p:spPr bwMode="auto">
          <a:xfrm rot="-2608104">
            <a:off x="685800" y="2209800"/>
            <a:ext cx="1457325" cy="692150"/>
          </a:xfrm>
          <a:prstGeom prst="rightArrow">
            <a:avLst>
              <a:gd name="adj1" fmla="val 50000"/>
              <a:gd name="adj2" fmla="val 52638"/>
            </a:avLst>
          </a:prstGeom>
          <a:solidFill>
            <a:schemeClr val="accent2">
              <a:alpha val="4901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chemeClr val="folHlink"/>
              </a:buClr>
              <a:buSzPct val="60000"/>
            </a:pPr>
            <a:r>
              <a:rPr lang="ru-RU" altLang="ru-RU" sz="1600" b="1">
                <a:latin typeface="Times New Roman" pitchFamily="18" charset="0"/>
                <a:cs typeface="Arial" pitchFamily="34" charset="0"/>
              </a:rPr>
              <a:t>Поступил</a:t>
            </a:r>
          </a:p>
        </p:txBody>
      </p:sp>
      <p:sp>
        <p:nvSpPr>
          <p:cNvPr id="19477" name="AutoShape 61"/>
          <p:cNvSpPr>
            <a:spLocks noChangeArrowheads="1"/>
          </p:cNvSpPr>
          <p:nvPr/>
        </p:nvSpPr>
        <p:spPr bwMode="auto">
          <a:xfrm>
            <a:off x="3810000" y="1676400"/>
            <a:ext cx="1600200" cy="485775"/>
          </a:xfrm>
          <a:prstGeom prst="rightArrow">
            <a:avLst>
              <a:gd name="adj1" fmla="val 50000"/>
              <a:gd name="adj2" fmla="val 82353"/>
            </a:avLst>
          </a:prstGeom>
          <a:solidFill>
            <a:schemeClr val="accent2">
              <a:alpha val="47842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chemeClr val="folHlink"/>
              </a:buClr>
              <a:buSzPct val="60000"/>
            </a:pPr>
            <a:r>
              <a:rPr lang="ru-RU" altLang="ru-RU" sz="1600" b="1">
                <a:latin typeface="Times New Roman" pitchFamily="18" charset="0"/>
                <a:cs typeface="Arial" pitchFamily="34" charset="0"/>
              </a:rPr>
              <a:t>Переведен</a:t>
            </a:r>
          </a:p>
        </p:txBody>
      </p:sp>
      <p:graphicFrame>
        <p:nvGraphicFramePr>
          <p:cNvPr id="49437" name="Group 285"/>
          <p:cNvGraphicFramePr>
            <a:graphicFrameLocks noGrp="1"/>
          </p:cNvGraphicFramePr>
          <p:nvPr/>
        </p:nvGraphicFramePr>
        <p:xfrm>
          <a:off x="5410200" y="1371600"/>
          <a:ext cx="3581400" cy="1279808"/>
        </p:xfrm>
        <a:graphic>
          <a:graphicData uri="http://schemas.openxmlformats.org/drawingml/2006/table">
            <a:tbl>
              <a:tblPr/>
              <a:tblGrid>
                <a:gridCol w="1676400"/>
                <a:gridCol w="1905000"/>
              </a:tblGrid>
              <a:tr h="365546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Отделение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676" marB="4567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Профили коек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676" marB="4567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66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Кардиологическое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676" marB="4567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676" marB="4567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195"/>
                      </a:schemeClr>
                    </a:solidFill>
                  </a:tcPr>
                </a:tc>
              </a:tr>
              <a:tr h="30466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676" marB="4567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676" marB="4567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66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676" marB="4567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676" marB="4567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95" name="Rectangle 2"/>
          <p:cNvSpPr>
            <a:spLocks noChangeArrowheads="1"/>
          </p:cNvSpPr>
          <p:nvPr/>
        </p:nvSpPr>
        <p:spPr bwMode="auto">
          <a:xfrm>
            <a:off x="2743200" y="3505200"/>
            <a:ext cx="3733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838200" indent="-838200" algn="ctr" eaLnBrk="0" hangingPunct="0">
              <a:buClr>
                <a:schemeClr val="folHlink"/>
              </a:buClr>
              <a:buSzPct val="60000"/>
            </a:pPr>
            <a:r>
              <a:rPr lang="ru-RU" altLang="ru-RU" sz="2000" b="1">
                <a:latin typeface="Times New Roman" pitchFamily="18" charset="0"/>
                <a:cs typeface="Arial" pitchFamily="34" charset="0"/>
              </a:rPr>
              <a:t>ФФСН №30, таблица 3100</a:t>
            </a:r>
          </a:p>
        </p:txBody>
      </p:sp>
      <p:sp>
        <p:nvSpPr>
          <p:cNvPr id="19496" name="AutoShape 118"/>
          <p:cNvSpPr>
            <a:spLocks/>
          </p:cNvSpPr>
          <p:nvPr/>
        </p:nvSpPr>
        <p:spPr bwMode="auto">
          <a:xfrm rot="5400000">
            <a:off x="4381500" y="-1028700"/>
            <a:ext cx="457200" cy="8610600"/>
          </a:xfrm>
          <a:prstGeom prst="rightBrace">
            <a:avLst>
              <a:gd name="adj1" fmla="val 156944"/>
              <a:gd name="adj2" fmla="val 50000"/>
            </a:avLst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buClr>
                <a:schemeClr val="folHlink"/>
              </a:buClr>
              <a:buSzPct val="60000"/>
            </a:pPr>
            <a:endParaRPr lang="ru-RU" altLang="ru-RU" sz="2000">
              <a:latin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49449" name="Group 297"/>
          <p:cNvGraphicFramePr>
            <a:graphicFrameLocks noGrp="1"/>
          </p:cNvGraphicFramePr>
          <p:nvPr/>
        </p:nvGraphicFramePr>
        <p:xfrm>
          <a:off x="914400" y="3962400"/>
          <a:ext cx="7543800" cy="2164028"/>
        </p:xfrm>
        <a:graphic>
          <a:graphicData uri="http://schemas.openxmlformats.org/drawingml/2006/table">
            <a:tbl>
              <a:tblPr/>
              <a:tblGrid>
                <a:gridCol w="2362200"/>
                <a:gridCol w="754063"/>
                <a:gridCol w="1257300"/>
                <a:gridCol w="1468437"/>
                <a:gridCol w="1701800"/>
              </a:tblGrid>
              <a:tr h="304713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отчетном году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16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поступило пациентов - всего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пациентов, 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дневные стационары  (всех типов)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99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взрослых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2193925"/>
            <a:ext cx="8564562" cy="4403725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</a:rPr>
              <a:t>Предоставить пояснительные записки </a:t>
            </a:r>
            <a:br>
              <a:rPr lang="ru-RU" sz="3600" b="1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</a:rPr>
              <a:t>(за подписью главного врача медицинской организации)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</a:rPr>
              <a:t> по работе койки по профилю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</a:rPr>
              <a:t>выше 350дней и ниже 280 дней!!!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</a:rPr>
              <a:t>И в целом по МО свыше 330 дней!!!</a:t>
            </a: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188913"/>
            <a:ext cx="8764587" cy="2016125"/>
          </a:xfrm>
        </p:spPr>
        <p:txBody>
          <a:bodyPr/>
          <a:lstStyle/>
          <a:p>
            <a:pPr marL="18288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</a:rPr>
              <a:t>Таблица 3100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en-US" sz="2800" dirty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</a:rPr>
              <a:t>Необходимо обратить внимание </a:t>
            </a:r>
            <a:r>
              <a:rPr lang="en-US" sz="2800" u="sng" dirty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en-US" sz="2800" u="sng" dirty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</a:rPr>
              <a:t>на показатель деятельности </a:t>
            </a:r>
            <a:r>
              <a:rPr lang="en-US" sz="2800" u="sng" dirty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en-US" sz="2800" u="sng" dirty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</a:rPr>
              <a:t>стационара</a:t>
            </a:r>
            <a:r>
              <a:rPr lang="ru-RU" sz="2800" u="sng" dirty="0">
                <a:latin typeface="Times New Roman" pitchFamily="18" charset="0"/>
              </a:rPr>
              <a:t>:</a:t>
            </a:r>
            <a:r>
              <a:rPr lang="ru-RU" sz="2800" dirty="0">
                <a:latin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</a:rPr>
            </a:br>
            <a:endParaRPr lang="ru-RU" sz="2800" dirty="0" smtClean="0">
              <a:latin typeface="Times New Roman" pitchFamily="18" charset="0"/>
            </a:endParaRPr>
          </a:p>
        </p:txBody>
      </p:sp>
      <p:pic>
        <p:nvPicPr>
          <p:cNvPr id="20484" name="Picture 4" descr="S-ostrym-otravleniem-v-Karachaevo-CHerkesii-gospitalizirovany-pochti-40-chelovek-3381878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525" y="0"/>
            <a:ext cx="3419475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844675"/>
            <a:ext cx="8559800" cy="467995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3200" smtClean="0">
                <a:solidFill>
                  <a:srgbClr val="C00000"/>
                </a:solidFill>
                <a:latin typeface="Times New Roman" pitchFamily="18" charset="0"/>
              </a:rPr>
              <a:t>ВКЛЮЧАЕТСЯ РАБОТА ПО ПЛАТНЫМ УСЛУГАМ! </a:t>
            </a:r>
          </a:p>
          <a:p>
            <a:pPr>
              <a:lnSpc>
                <a:spcPct val="90000"/>
              </a:lnSpc>
            </a:pPr>
            <a:r>
              <a:rPr lang="ru-RU" sz="3200" smtClean="0">
                <a:latin typeface="Times New Roman" pitchFamily="18" charset="0"/>
              </a:rPr>
              <a:t>При наличии увеличения числа выполненных исследований (работ) более чем на 10% в отчетном году в сравнении с предыдущим годом</a:t>
            </a:r>
          </a:p>
          <a:p>
            <a:pPr>
              <a:lnSpc>
                <a:spcPct val="90000"/>
              </a:lnSpc>
            </a:pPr>
            <a:r>
              <a:rPr lang="ru-RU" sz="3200" smtClean="0">
                <a:latin typeface="Times New Roman" pitchFamily="18" charset="0"/>
              </a:rPr>
              <a:t>НА КАЖДОЕ РАСХОЖДЕНИЕ ИМЕТЬ ПОЯСНИТЕЛЬНУЮ ЗАПИСКУ ЗАВЕРЕННУЮ ЗАВЕДУЮЩИМ ПОДРАЗДЕЛЕНИЕМ!</a:t>
            </a:r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5" y="476250"/>
            <a:ext cx="8316416" cy="1462088"/>
          </a:xfrm>
        </p:spPr>
        <p:txBody>
          <a:bodyPr/>
          <a:lstStyle/>
          <a:p>
            <a:pPr marL="18288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РАЗДЕЛ </a:t>
            </a:r>
            <a: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V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. РАБОТА</a:t>
            </a:r>
            <a: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/>
            </a:r>
            <a:b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</a:br>
            <a: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                     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 ЛЕЧЕБНО-ВСПОМОГАТЕЛЬНЫХ</a:t>
            </a:r>
            <a: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/>
            </a:r>
            <a:b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</a:br>
            <a: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                     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 ОТДЕЛЕНИЙ (КАБИНЕТОВ)</a:t>
            </a:r>
            <a: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/>
            </a:r>
            <a:b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</a:b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628775"/>
            <a:ext cx="8559800" cy="4895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3200" smtClean="0">
                <a:solidFill>
                  <a:srgbClr val="C00000"/>
                </a:solidFill>
                <a:latin typeface="Times New Roman" pitchFamily="18" charset="0"/>
              </a:rPr>
              <a:t>ВКЛЮЧАЕТСЯ РАБОТА ПО ПЛАТНЫМ УСЛУГАМ! </a:t>
            </a:r>
          </a:p>
          <a:p>
            <a:pPr>
              <a:lnSpc>
                <a:spcPct val="90000"/>
              </a:lnSpc>
            </a:pP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</a:rPr>
              <a:t>При наличии увеличения числа выполненных исследований (работ) более чем на 10% в отчетном году в сравнении с предыдущим годом</a:t>
            </a:r>
          </a:p>
          <a:p>
            <a:pPr>
              <a:lnSpc>
                <a:spcPct val="90000"/>
              </a:lnSpc>
            </a:pP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</a:rPr>
              <a:t>НА КАЖДОЕ РАСХОЖДЕНИЕ ИМЕТЬ ПОЯСНИТЕЛЬНУЮ ЗАПИСКУ ЗАВЕРЕННУЮ ЗАВЕДУЮЩИМ ПОДРАЗДЕЛЕНИЕМ!</a:t>
            </a:r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0"/>
            <a:ext cx="7175351" cy="1793167"/>
          </a:xfrm>
        </p:spPr>
        <p:txBody>
          <a:bodyPr/>
          <a:lstStyle/>
          <a:p>
            <a:pPr marL="18288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РАЗДЕЛ </a:t>
            </a:r>
            <a: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VI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. РАБОТА</a:t>
            </a:r>
            <a: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/>
            </a:r>
            <a:b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</a:br>
            <a: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                     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 ДИАГНОСТИЧЕСКИХ</a:t>
            </a:r>
            <a: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/>
            </a:r>
            <a:b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</a:br>
            <a: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                     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 ОТДЕЛЕНИЙ (КАБИНЕТОВ</a:t>
            </a:r>
            <a:r>
              <a:rPr lang="ru-RU" altLang="ru-RU" sz="2400" dirty="0" smtClean="0">
                <a:latin typeface="Times New Roman" pitchFamily="18" charset="0"/>
                <a:cs typeface="Arial" charset="0"/>
              </a:rPr>
              <a:t>)</a:t>
            </a:r>
            <a:r>
              <a:rPr lang="en-US" altLang="ru-RU" sz="2400" dirty="0" smtClean="0">
                <a:latin typeface="Times New Roman" pitchFamily="18" charset="0"/>
                <a:cs typeface="Arial" charset="0"/>
              </a:rPr>
              <a:t/>
            </a:r>
            <a:br>
              <a:rPr lang="en-US" altLang="ru-RU" sz="2400" dirty="0" smtClean="0">
                <a:latin typeface="Times New Roman" pitchFamily="18" charset="0"/>
                <a:cs typeface="Arial" charset="0"/>
              </a:rPr>
            </a:br>
            <a:endParaRPr lang="ru-RU" sz="2400" dirty="0" smtClean="0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1557338"/>
            <a:ext cx="7848600" cy="4376737"/>
          </a:xfrm>
        </p:spPr>
        <p:txBody>
          <a:bodyPr/>
          <a:lstStyle/>
          <a:p>
            <a:r>
              <a:rPr lang="ru-RU" sz="4400" smtClean="0">
                <a:latin typeface="Times New Roman" pitchFamily="18" charset="0"/>
              </a:rPr>
              <a:t>При наличии расхождения числа оборудования с 2015 годом представлять подтверждающие документы (акт списания, акт приемки)</a:t>
            </a: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5616" y="404664"/>
            <a:ext cx="7175351" cy="1793167"/>
          </a:xfrm>
        </p:spPr>
        <p:txBody>
          <a:bodyPr/>
          <a:lstStyle/>
          <a:p>
            <a:pPr marL="18288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</a:rPr>
              <a:t>ТАБЛИЦЫ 5117, 5302, 5404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09" name="Group 65"/>
          <p:cNvGraphicFramePr>
            <a:graphicFrameLocks noGrp="1"/>
          </p:cNvGraphicFramePr>
          <p:nvPr/>
        </p:nvGraphicFramePr>
        <p:xfrm>
          <a:off x="152400" y="609600"/>
          <a:ext cx="8839200" cy="3566064"/>
        </p:xfrm>
        <a:graphic>
          <a:graphicData uri="http://schemas.openxmlformats.org/drawingml/2006/table">
            <a:tbl>
              <a:tblPr/>
              <a:tblGrid>
                <a:gridCol w="2895600"/>
                <a:gridCol w="914400"/>
                <a:gridCol w="2057400"/>
                <a:gridCol w="1371600"/>
                <a:gridCol w="1600200"/>
              </a:tblGrid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подразделений, отделов,  отделений, кабинетов                                                               (нет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есть - 1)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подразделений, отделов, отделений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Лаборатории, всего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из них: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всегда 1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СУММА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>
                        <a:alpha val="50195"/>
                      </a:srgbClr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биохимические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>
                        <a:alpha val="50195"/>
                      </a:srgb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зуботехнические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34.2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>
                        <a:alpha val="50195"/>
                      </a:srgbClr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иммунологические (серологические)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34.3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>
                        <a:alpha val="50195"/>
                      </a:srgbClr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клинико-диагностические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34.4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>
                        <a:alpha val="50195"/>
                      </a:srgbClr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457200" marR="0" lvl="1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централизованные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34.4.1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>
                        <a:alpha val="50195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202" name="Rectangle 2"/>
          <p:cNvSpPr>
            <a:spLocks noChangeArrowheads="1"/>
          </p:cNvSpPr>
          <p:nvPr/>
        </p:nvSpPr>
        <p:spPr bwMode="auto">
          <a:xfrm>
            <a:off x="152400" y="4191000"/>
            <a:ext cx="88392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266700" algn="l"/>
              </a:tabLst>
            </a:pPr>
            <a:r>
              <a:rPr lang="ru-RU" altLang="ru-RU">
                <a:latin typeface="Times New Roman" pitchFamily="18" charset="0"/>
                <a:cs typeface="Arial" pitchFamily="34" charset="0"/>
              </a:rPr>
              <a:t>  к клинико-диагностическим лабораториям нужно относить лаборатории, производящие разные виды исследований (общеклинические, гематологические, цитологические, биохимические, коагулологические, иммунологические, микробиологические) или только некоторые из этих видов.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  <a:tabLst>
                <a:tab pos="266700" algn="l"/>
              </a:tabLst>
            </a:pPr>
            <a:r>
              <a:rPr lang="ru-RU" altLang="ru-RU">
                <a:latin typeface="Times New Roman" pitchFamily="18" charset="0"/>
                <a:cs typeface="Arial" pitchFamily="34" charset="0"/>
              </a:rPr>
              <a:t> централизованные лаборатории указывают в том случае, если они созданы приказом вышестоящего органа исполнительной власти в сфере  здравоохранения в качестве централизованных для выполнения определенных видов исследований для нескольких организаций</a:t>
            </a:r>
            <a:r>
              <a:rPr lang="en-US" altLang="ru-RU">
                <a:latin typeface="Times New Roman" pitchFamily="18" charset="0"/>
                <a:cs typeface="Arial" pitchFamily="34" charset="0"/>
              </a:rPr>
              <a:t> (</a:t>
            </a:r>
            <a:r>
              <a:rPr lang="ru-RU" altLang="ru-RU">
                <a:latin typeface="Times New Roman" pitchFamily="18" charset="0"/>
                <a:cs typeface="Arial" pitchFamily="34" charset="0"/>
              </a:rPr>
              <a:t>ПРИКАЗ</a:t>
            </a:r>
            <a:r>
              <a:rPr lang="en-US" altLang="ru-RU">
                <a:latin typeface="Times New Roman" pitchFamily="18" charset="0"/>
                <a:cs typeface="Arial" pitchFamily="34" charset="0"/>
              </a:rPr>
              <a:t>)</a:t>
            </a:r>
            <a:r>
              <a:rPr lang="ru-RU" altLang="ru-RU">
                <a:latin typeface="Times New Roman" pitchFamily="18" charset="0"/>
                <a:cs typeface="Arial" pitchFamily="34" charset="0"/>
              </a:rPr>
              <a:t>.</a:t>
            </a:r>
            <a:r>
              <a:rPr lang="en-US" altLang="ru-RU">
                <a:latin typeface="Times New Roman" pitchFamily="18" charset="0"/>
                <a:cs typeface="Arial" pitchFamily="34" charset="0"/>
              </a:rPr>
              <a:t> </a:t>
            </a:r>
            <a:endParaRPr lang="ru-RU" altLang="ru-RU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4635" name="Rectangle 214"/>
          <p:cNvSpPr>
            <a:spLocks noChangeArrowheads="1"/>
          </p:cNvSpPr>
          <p:nvPr/>
        </p:nvSpPr>
        <p:spPr bwMode="auto">
          <a:xfrm>
            <a:off x="5867400" y="2349500"/>
            <a:ext cx="3276600" cy="1524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defRPr/>
            </a:pPr>
            <a:r>
              <a:rPr lang="ru-RU" sz="1400" b="1" dirty="0">
                <a:latin typeface="Times New Roman" pitchFamily="18" charset="0"/>
                <a:cs typeface="Arial" charset="0"/>
              </a:rPr>
              <a:t>В строках с 34 по 34.12.1 графе 3</a:t>
            </a:r>
          </a:p>
          <a:p>
            <a:pPr marL="342900" indent="-342900">
              <a:defRPr/>
            </a:pPr>
            <a:r>
              <a:rPr lang="ru-RU" sz="1400" b="1" dirty="0">
                <a:latin typeface="Times New Roman" pitchFamily="18" charset="0"/>
                <a:cs typeface="Arial" charset="0"/>
              </a:rPr>
              <a:t>указывается число медицинских</a:t>
            </a:r>
          </a:p>
          <a:p>
            <a:pPr marL="342900" indent="-342900">
              <a:defRPr/>
            </a:pPr>
            <a:r>
              <a:rPr lang="ru-RU" sz="1400" b="1" dirty="0">
                <a:latin typeface="Times New Roman" pitchFamily="18" charset="0"/>
                <a:cs typeface="Arial" charset="0"/>
              </a:rPr>
              <a:t>организаций, имеющих</a:t>
            </a:r>
          </a:p>
          <a:p>
            <a:pPr marL="342900" indent="-342900">
              <a:defRPr/>
            </a:pPr>
            <a:r>
              <a:rPr lang="ru-RU" sz="1400" b="1" dirty="0">
                <a:latin typeface="Times New Roman" pitchFamily="18" charset="0"/>
                <a:cs typeface="Arial" charset="0"/>
              </a:rPr>
              <a:t>соответствующие лаборатории,</a:t>
            </a:r>
          </a:p>
          <a:p>
            <a:pPr marL="342900" indent="-342900">
              <a:defRPr/>
            </a:pPr>
            <a:r>
              <a:rPr lang="ru-RU" sz="1400" b="1" dirty="0">
                <a:latin typeface="Times New Roman" pitchFamily="18" charset="0"/>
                <a:cs typeface="Arial" charset="0"/>
              </a:rPr>
              <a:t>поэтому строка 34 не равна сумме</a:t>
            </a:r>
          </a:p>
          <a:p>
            <a:pPr marL="342900" indent="-342900">
              <a:defRPr/>
            </a:pPr>
            <a:r>
              <a:rPr lang="ru-RU" sz="1400" b="1" dirty="0">
                <a:latin typeface="Times New Roman" pitchFamily="18" charset="0"/>
                <a:cs typeface="Arial" charset="0"/>
              </a:rPr>
              <a:t>строк с 34.1, 34.2, 34.3, 34.4 по 34.12</a:t>
            </a:r>
          </a:p>
        </p:txBody>
      </p:sp>
      <p:sp>
        <p:nvSpPr>
          <p:cNvPr id="5" name="Rectangle 214"/>
          <p:cNvSpPr>
            <a:spLocks noChangeArrowheads="1"/>
          </p:cNvSpPr>
          <p:nvPr/>
        </p:nvSpPr>
        <p:spPr bwMode="auto">
          <a:xfrm>
            <a:off x="4724400" y="2209800"/>
            <a:ext cx="53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defRPr/>
            </a:pPr>
            <a:r>
              <a:rPr lang="ru-RU" sz="1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Arial" charset="0"/>
              </a:rPr>
              <a:t>1</a:t>
            </a:r>
          </a:p>
        </p:txBody>
      </p:sp>
      <p:sp>
        <p:nvSpPr>
          <p:cNvPr id="6" name="Rectangle 214"/>
          <p:cNvSpPr>
            <a:spLocks noChangeArrowheads="1"/>
          </p:cNvSpPr>
          <p:nvPr/>
        </p:nvSpPr>
        <p:spPr bwMode="auto">
          <a:xfrm>
            <a:off x="4724400" y="2667000"/>
            <a:ext cx="53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defRPr/>
            </a:pPr>
            <a:r>
              <a:rPr lang="ru-RU" sz="1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Arial" charset="0"/>
              </a:rPr>
              <a:t>1</a:t>
            </a:r>
          </a:p>
        </p:txBody>
      </p:sp>
      <p:sp>
        <p:nvSpPr>
          <p:cNvPr id="7" name="Rectangle 214"/>
          <p:cNvSpPr>
            <a:spLocks noChangeArrowheads="1"/>
          </p:cNvSpPr>
          <p:nvPr/>
        </p:nvSpPr>
        <p:spPr bwMode="auto">
          <a:xfrm>
            <a:off x="4724400" y="30480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defRPr/>
            </a:pPr>
            <a:r>
              <a:rPr lang="ru-RU" sz="1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Arial" charset="0"/>
              </a:rPr>
              <a:t>1</a:t>
            </a:r>
          </a:p>
        </p:txBody>
      </p:sp>
      <p:sp>
        <p:nvSpPr>
          <p:cNvPr id="8" name="Rectangle 214"/>
          <p:cNvSpPr>
            <a:spLocks noChangeArrowheads="1"/>
          </p:cNvSpPr>
          <p:nvPr/>
        </p:nvSpPr>
        <p:spPr bwMode="auto">
          <a:xfrm>
            <a:off x="4724400" y="3505200"/>
            <a:ext cx="53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defRPr/>
            </a:pPr>
            <a:r>
              <a:rPr lang="ru-RU" sz="1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Arial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6223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</a:rPr>
              <a:t>ФОРМА № 30 ТАБЛИЦА 8000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79388" y="908050"/>
            <a:ext cx="8775700" cy="561657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 smtClean="0">
                <a:latin typeface="Times New Roman" pitchFamily="18" charset="0"/>
              </a:rPr>
              <a:t>Таблица заполняется на основании технического паспорта здания, </a:t>
            </a:r>
          </a:p>
          <a:p>
            <a:pPr algn="ctr">
              <a:buFont typeface="Wingdings" pitchFamily="2" charset="2"/>
              <a:buNone/>
            </a:pPr>
            <a:r>
              <a:rPr lang="ru-RU" sz="3600" smtClean="0">
                <a:latin typeface="Times New Roman" pitchFamily="18" charset="0"/>
              </a:rPr>
              <a:t>актов обследования зданий на необходимость капитального ремонта, актов об аварийном состоянии зданий</a:t>
            </a:r>
            <a:r>
              <a:rPr lang="ru-RU" sz="4400" smtClean="0">
                <a:latin typeface="Times New Roman" pitchFamily="18" charset="0"/>
              </a:rPr>
              <a:t>.</a:t>
            </a:r>
            <a:r>
              <a:rPr lang="ru-RU" smtClean="0"/>
              <a:t> </a:t>
            </a:r>
          </a:p>
          <a:p>
            <a:pPr algn="ctr">
              <a:buFont typeface="Wingdings" pitchFamily="2" charset="2"/>
              <a:buNone/>
            </a:pPr>
            <a:endParaRPr lang="ru-RU" smtClean="0"/>
          </a:p>
          <a:p>
            <a:pPr algn="r">
              <a:buFont typeface="Wingdings" pitchFamily="2" charset="2"/>
              <a:buNone/>
            </a:pPr>
            <a:endParaRPr lang="ru-RU" sz="2400" smtClean="0"/>
          </a:p>
        </p:txBody>
      </p:sp>
      <p:pic>
        <p:nvPicPr>
          <p:cNvPr id="25604" name="Picture 7" descr="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005263"/>
            <a:ext cx="4064000" cy="247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50825" y="333375"/>
            <a:ext cx="8704263" cy="6119813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ГОСТ 31937-2011 Здания и сооружения.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Правила обследования и мониторинга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технического состояния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9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400" b="1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4 Общие правила проведения обследования и мониторинга технического состояния зданий и сооружений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4.1 Обследование и мониторинг технического состояния зданий и сооружений проводят силами специализированных организаций, оснащенных современной приборной базой и имеющих в своем составе высококвалифицированных и опытных специалистов.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Требования к специализированным организациям, проводящим обследование и мониторинг технического состояния зданий и сооружений, определяются органом исполнительной власти, уполномоченным на ведение государственного строительного надзора.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911225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</a:rPr>
              <a:t>ФОРМА 30 - СЕЛО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95288" y="1268413"/>
            <a:ext cx="8559800" cy="5329237"/>
          </a:xfrm>
        </p:spPr>
        <p:txBody>
          <a:bodyPr rtlCol="0">
            <a:normAutofit/>
          </a:bodyPr>
          <a:lstStyle/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Таблица 1000 - заполняют только юридические МО расположенные в сельской местности!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Таблица 1001 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/>
            </a:r>
            <a:b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</a:br>
            <a:r>
              <a:rPr lang="ru-RU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графа 3 - заполняют только юридические МО расположенные в сельской местности!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27652" name="Picture 4" descr="e1e3493bb43293bdc5ee71f4a2fe92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492375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14313"/>
            <a:ext cx="8548687" cy="911225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</a:rPr>
              <a:t>Соответствие таблиц 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</a:rPr>
              <a:t>ф. 30 и ф. 30 СЕЛО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95288" y="1341438"/>
            <a:ext cx="8559800" cy="5111750"/>
          </a:xfrm>
        </p:spPr>
        <p:txBody>
          <a:bodyPr/>
          <a:lstStyle/>
          <a:p>
            <a:r>
              <a:rPr lang="ru-RU" sz="3600" smtClean="0"/>
              <a:t>Ф. 30 таб. 1000 стр. 4 = ф. 30 село </a:t>
            </a:r>
            <a:br>
              <a:rPr lang="ru-RU" sz="3600" smtClean="0"/>
            </a:br>
            <a:r>
              <a:rPr lang="ru-RU" sz="3600" smtClean="0"/>
              <a:t>таб. 1000 стр. 2</a:t>
            </a:r>
          </a:p>
          <a:p>
            <a:r>
              <a:rPr lang="ru-RU" sz="3600" smtClean="0"/>
              <a:t>Ф. 30 таб. 1050 стр. 6 = ф. 30 село </a:t>
            </a:r>
            <a:br>
              <a:rPr lang="ru-RU" sz="3600" smtClean="0"/>
            </a:br>
            <a:r>
              <a:rPr lang="ru-RU" sz="3600" smtClean="0"/>
              <a:t>таб. 1050 стр. 1, 6</a:t>
            </a:r>
          </a:p>
          <a:p>
            <a:r>
              <a:rPr lang="ru-RU" sz="3600" smtClean="0"/>
              <a:t>Ф. 30 таб. 1100 стр. 3 = ф. 30 село </a:t>
            </a:r>
            <a:br>
              <a:rPr lang="ru-RU" sz="3600" smtClean="0"/>
            </a:br>
            <a:r>
              <a:rPr lang="ru-RU" sz="3600" smtClean="0"/>
              <a:t>таб. 1100 стр. 1</a:t>
            </a:r>
          </a:p>
          <a:p>
            <a:r>
              <a:rPr lang="ru-RU" sz="3600" smtClean="0"/>
              <a:t>Ф. 30 таб. 1100 стр. 140 = ф. 30 село </a:t>
            </a:r>
            <a:br>
              <a:rPr lang="ru-RU" sz="3600" smtClean="0"/>
            </a:br>
            <a:r>
              <a:rPr lang="ru-RU" sz="3600" smtClean="0"/>
              <a:t>таб. 1100 стр. 139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14313"/>
            <a:ext cx="8548687" cy="911225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</a:rPr>
              <a:t>Соответствие таблиц 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</a:rPr>
              <a:t>ф. 30 и ф. 30 СЕЛО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95288" y="1557338"/>
            <a:ext cx="8559800" cy="4895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3200" smtClean="0"/>
              <a:t>Ф. 30 таб. 1102 = ф. 30 село таб. 1102 (КРОМЕ БГП № 5)</a:t>
            </a:r>
          </a:p>
          <a:p>
            <a:pPr>
              <a:lnSpc>
                <a:spcPct val="90000"/>
              </a:lnSpc>
            </a:pPr>
            <a:r>
              <a:rPr lang="ru-RU" sz="3200" smtClean="0"/>
              <a:t>Ф. 30 таб. 2101 стр. 2, 3 = ф. 30 село </a:t>
            </a:r>
            <a:br>
              <a:rPr lang="ru-RU" sz="3200" smtClean="0"/>
            </a:br>
            <a:r>
              <a:rPr lang="ru-RU" sz="3200" smtClean="0"/>
              <a:t>таб. 2101 стр. 2, 3</a:t>
            </a:r>
          </a:p>
          <a:p>
            <a:pPr>
              <a:lnSpc>
                <a:spcPct val="90000"/>
              </a:lnSpc>
            </a:pPr>
            <a:r>
              <a:rPr lang="ru-RU" sz="3200" smtClean="0"/>
              <a:t>Ф. 30 таб. 2402 гр. 4 = ф. 30 село </a:t>
            </a:r>
            <a:br>
              <a:rPr lang="ru-RU" sz="3200" smtClean="0"/>
            </a:br>
            <a:r>
              <a:rPr lang="ru-RU" sz="3200" smtClean="0"/>
              <a:t>таб. 2402</a:t>
            </a:r>
          </a:p>
          <a:p>
            <a:pPr>
              <a:lnSpc>
                <a:spcPct val="90000"/>
              </a:lnSpc>
            </a:pPr>
            <a:r>
              <a:rPr lang="ru-RU" sz="3200" smtClean="0"/>
              <a:t>Ф. 30 таб. 3100 гр. 4 стр. 1 = ф. 30 село </a:t>
            </a:r>
            <a:br>
              <a:rPr lang="ru-RU" sz="3200" smtClean="0"/>
            </a:br>
            <a:r>
              <a:rPr lang="ru-RU" sz="3200" smtClean="0"/>
              <a:t>таб. 3100 гр. 3 стр. 1</a:t>
            </a:r>
          </a:p>
          <a:p>
            <a:pPr>
              <a:lnSpc>
                <a:spcPct val="90000"/>
              </a:lnSpc>
            </a:pPr>
            <a:r>
              <a:rPr lang="ru-RU" sz="3200" smtClean="0"/>
              <a:t>Ф. 30 таб. 8000 стр. 5, 6 = ф. 30 село </a:t>
            </a:r>
            <a:br>
              <a:rPr lang="ru-RU" sz="3200" smtClean="0"/>
            </a:br>
            <a:r>
              <a:rPr lang="ru-RU" sz="3200" smtClean="0"/>
              <a:t>таб. 8000 стр. 5, 6 (КРОМЕ БГП № 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568952" cy="6048672"/>
          </a:xfrm>
        </p:spPr>
        <p:txBody>
          <a:bodyPr/>
          <a:lstStyle/>
          <a:p>
            <a:pPr marL="46037" indent="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Мониторинг участковой службы</a:t>
            </a:r>
          </a:p>
          <a:p>
            <a:pPr marL="46037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Еженедельный (с 26 по 31 декабря 2016 года) и ежемесячный отчет за декабрь 2016 года  заполнить в ИАС БАРС к 09 января 2017 году до 12-00!!! </a:t>
            </a:r>
          </a:p>
          <a:p>
            <a:pPr marL="46037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Еженедельный отчет за 1 неделю января 2017 года (с 1 по 8 января 2017 года) представить к 10 января 2017 года к 16-00! </a:t>
            </a:r>
          </a:p>
          <a:p>
            <a:pPr marL="46037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наличии изменений по количеству участков и прикреплен-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ного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населения представить приказ до 10 января 2017 года.</a:t>
            </a:r>
          </a:p>
          <a:p>
            <a:pPr marL="46037" indent="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ЕОИ</a:t>
            </a:r>
          </a:p>
          <a:p>
            <a:pPr marL="46037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за 2016 год представить до 10 февраля 2017 года (данные должны соответствовать отчетным формам)!</a:t>
            </a:r>
          </a:p>
          <a:p>
            <a:pPr marL="46037" indent="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Мониторинг по сокращению смертности</a:t>
            </a:r>
          </a:p>
          <a:p>
            <a:pPr marL="46037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представить до 20 января 2017 года (данные должны соответствовать отчетным формам)!</a:t>
            </a:r>
          </a:p>
          <a:p>
            <a:pPr marL="46037" indent="0" algn="ctr"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6037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46037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918055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28600" y="457200"/>
            <a:ext cx="8763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buClr>
                <a:schemeClr val="folHlink"/>
              </a:buClr>
              <a:buSzPct val="60000"/>
            </a:pPr>
            <a:r>
              <a:rPr lang="ru-RU" altLang="ru-RU">
                <a:latin typeface="Times New Roman" pitchFamily="18" charset="0"/>
                <a:cs typeface="Arial" pitchFamily="34" charset="0"/>
              </a:rPr>
              <a:t> </a:t>
            </a:r>
            <a:r>
              <a:rPr lang="ru-RU" altLang="ru-RU" b="1">
                <a:latin typeface="Times New Roman" pitchFamily="18" charset="0"/>
                <a:cs typeface="Arial" pitchFamily="34" charset="0"/>
              </a:rPr>
              <a:t>7. Мощность (плановое число посещений в смену) </a:t>
            </a: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подразделений,</a:t>
            </a:r>
            <a:r>
              <a:rPr lang="ru-RU" altLang="ru-RU" b="1">
                <a:latin typeface="Times New Roman" pitchFamily="18" charset="0"/>
                <a:cs typeface="Arial" pitchFamily="34" charset="0"/>
              </a:rPr>
              <a:t> оказывающих медицинскую помощь в амбулаторных условиях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0668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>
              <a:buClr>
                <a:schemeClr val="folHlink"/>
              </a:buClr>
              <a:buSzPct val="60000"/>
            </a:pPr>
            <a:r>
              <a:rPr lang="ru-RU" altLang="ru-RU" b="1">
                <a:latin typeface="Times New Roman" pitchFamily="18" charset="0"/>
                <a:cs typeface="Arial" pitchFamily="34" charset="0"/>
              </a:rPr>
              <a:t>Таблица 1010</a:t>
            </a:r>
          </a:p>
        </p:txBody>
      </p:sp>
      <p:graphicFrame>
        <p:nvGraphicFramePr>
          <p:cNvPr id="189676" name="Group 236"/>
          <p:cNvGraphicFramePr>
            <a:graphicFrameLocks noGrp="1"/>
          </p:cNvGraphicFramePr>
          <p:nvPr>
            <p:ph idx="4294967295"/>
          </p:nvPr>
        </p:nvGraphicFramePr>
        <p:xfrm>
          <a:off x="457200" y="1341438"/>
          <a:ext cx="8686800" cy="3278188"/>
        </p:xfrm>
        <a:graphic>
          <a:graphicData uri="http://schemas.openxmlformats.org/drawingml/2006/table">
            <a:tbl>
              <a:tblPr/>
              <a:tblGrid>
                <a:gridCol w="4110038"/>
                <a:gridCol w="766762"/>
                <a:gridCol w="3810000"/>
              </a:tblGrid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подразделений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посещений в смену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Мощность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всего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поликлиники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детской поликлиники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женской консультации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диспансерного отделения (больницы, диспансера)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амбулатории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консультативно-диагностического центра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центра здоровья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98" name="Rectangle 229"/>
          <p:cNvSpPr>
            <a:spLocks noChangeArrowheads="1"/>
          </p:cNvSpPr>
          <p:nvPr/>
        </p:nvSpPr>
        <p:spPr bwMode="auto">
          <a:xfrm>
            <a:off x="5181600" y="3860800"/>
            <a:ext cx="3962400" cy="12954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400" b="1" dirty="0">
                <a:latin typeface="Times New Roman" pitchFamily="18" charset="0"/>
                <a:cs typeface="Arial" charset="0"/>
              </a:rPr>
              <a:t>При наличии нескольких отдельно стоящих зданий медицинской организации мощности подразделений суммируют и показывают одним числом </a:t>
            </a:r>
          </a:p>
        </p:txBody>
      </p:sp>
      <p:sp>
        <p:nvSpPr>
          <p:cNvPr id="27699" name="Rectangle 233"/>
          <p:cNvSpPr>
            <a:spLocks noChangeArrowheads="1"/>
          </p:cNvSpPr>
          <p:nvPr/>
        </p:nvSpPr>
        <p:spPr bwMode="auto">
          <a:xfrm>
            <a:off x="5181600" y="1989138"/>
            <a:ext cx="3962400" cy="53340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defRPr/>
            </a:pPr>
            <a:r>
              <a:rPr lang="ru-RU" sz="1400" b="1" dirty="0">
                <a:latin typeface="Times New Roman" pitchFamily="18" charset="0"/>
                <a:cs typeface="Arial" charset="0"/>
              </a:rPr>
              <a:t>Строка 1 равна  сумме строк со 2 по 8</a:t>
            </a:r>
          </a:p>
        </p:txBody>
      </p:sp>
      <p:sp>
        <p:nvSpPr>
          <p:cNvPr id="27700" name="Rectangle 233"/>
          <p:cNvSpPr>
            <a:spLocks noChangeArrowheads="1"/>
          </p:cNvSpPr>
          <p:nvPr/>
        </p:nvSpPr>
        <p:spPr bwMode="auto">
          <a:xfrm>
            <a:off x="5181600" y="2565400"/>
            <a:ext cx="3962400" cy="121920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defRPr/>
            </a:pPr>
            <a:r>
              <a:rPr lang="ru-RU" sz="1400" b="1" dirty="0">
                <a:latin typeface="Times New Roman" pitchFamily="18" charset="0"/>
                <a:cs typeface="Arial" charset="0"/>
              </a:rPr>
              <a:t>Строка 8 указывается как для центров здоровья – юридических лиц, так и для центров здоровья, являющихся структурными подразделениями других медицинских организаций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2017713"/>
            <a:ext cx="8486775" cy="4114800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>
                <a:latin typeface="Times New Roman" pitchFamily="18" charset="0"/>
              </a:rPr>
              <a:t>Таблицы раздела включают сведения о работе врачей осуществляющих прием пациентов в амбулаторных условиях и на дому, а также консультативный прием </a:t>
            </a:r>
          </a:p>
          <a:p>
            <a:r>
              <a:rPr lang="ru-RU" sz="3200" dirty="0" smtClean="0">
                <a:latin typeface="Times New Roman" pitchFamily="18" charset="0"/>
              </a:rPr>
              <a:t>прием врачей (среднего медицинского персонала на самостоятельном приеме) отделений (кабинетов) платных услуг включаются во все таблицы раздела соответственно занимаемым должностям</a:t>
            </a:r>
            <a:endParaRPr lang="ru-RU" sz="3200" dirty="0" smtClean="0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302203"/>
            <a:ext cx="8369535" cy="1606111"/>
          </a:xfrm>
        </p:spPr>
        <p:txBody>
          <a:bodyPr/>
          <a:lstStyle/>
          <a:p>
            <a:pPr marL="18288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РАЗДЕЛ </a:t>
            </a:r>
            <a:r>
              <a:rPr lang="en-US" sz="2000" dirty="0" smtClean="0">
                <a:solidFill>
                  <a:srgbClr val="002060"/>
                </a:solidFill>
              </a:rPr>
              <a:t>III</a:t>
            </a:r>
            <a:r>
              <a:rPr lang="ru-RU" sz="2000" dirty="0" smtClean="0">
                <a:solidFill>
                  <a:srgbClr val="002060"/>
                </a:solidFill>
              </a:rPr>
              <a:t>. ДЕЯТЕЛЬНОСТЬ </a:t>
            </a:r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>                       </a:t>
            </a:r>
            <a:r>
              <a:rPr lang="ru-RU" sz="2000" dirty="0" smtClean="0">
                <a:solidFill>
                  <a:srgbClr val="002060"/>
                </a:solidFill>
              </a:rPr>
              <a:t>МЕДИЦИНСКОЙ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ОРГАНИЗАЦИИ </a:t>
            </a:r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>                       </a:t>
            </a:r>
            <a:r>
              <a:rPr lang="ru-RU" sz="2000" dirty="0" smtClean="0">
                <a:solidFill>
                  <a:srgbClr val="002060"/>
                </a:solidFill>
              </a:rPr>
              <a:t>ПО ОКАЗАНИЮ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МЕДИЦИНСКОЙ</a:t>
            </a:r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>                      </a:t>
            </a:r>
            <a:r>
              <a:rPr lang="ru-RU" sz="2000" dirty="0" smtClean="0">
                <a:solidFill>
                  <a:srgbClr val="002060"/>
                </a:solidFill>
              </a:rPr>
              <a:t> ПОМОЩИ В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АМБУЛАТОРНЫХ</a:t>
            </a:r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>                      </a:t>
            </a:r>
            <a:r>
              <a:rPr lang="ru-RU" sz="2000" dirty="0" smtClean="0">
                <a:solidFill>
                  <a:srgbClr val="002060"/>
                </a:solidFill>
              </a:rPr>
              <a:t> УСЛОВИЯХ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76250"/>
            <a:ext cx="8631238" cy="6048375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u="sng" smtClean="0">
                <a:latin typeface="Times New Roman" pitchFamily="18" charset="0"/>
              </a:rPr>
              <a:t>ПОСЕЩЕНИЯ ВРАЧОМ ТЕРАПЕВТОМ, ВРАЧОМ ОБЩЕЙ ПРАКТИКИ</a:t>
            </a:r>
            <a:br>
              <a:rPr lang="ru-RU" sz="2800" b="1" u="sng" smtClean="0">
                <a:latin typeface="Times New Roman" pitchFamily="18" charset="0"/>
              </a:rPr>
            </a:br>
            <a:r>
              <a:rPr lang="ru-RU" sz="2800" b="1" u="sng" smtClean="0">
                <a:latin typeface="Times New Roman" pitchFamily="18" charset="0"/>
              </a:rPr>
              <a:t> НА ДОМУ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u="sng" smtClean="0">
                <a:latin typeface="Times New Roman" pitchFamily="18" charset="0"/>
              </a:rPr>
              <a:t>1) по заболеваниям  </a:t>
            </a:r>
            <a:r>
              <a:rPr lang="en-US" sz="2800" b="1" u="sng" smtClean="0">
                <a:latin typeface="Times New Roman" pitchFamily="18" charset="0"/>
              </a:rPr>
              <a:t/>
            </a:r>
            <a:br>
              <a:rPr lang="en-US" sz="2800" b="1" u="sng" smtClean="0">
                <a:latin typeface="Times New Roman" pitchFamily="18" charset="0"/>
              </a:rPr>
            </a:br>
            <a:r>
              <a:rPr lang="ru-RU" sz="2800" b="1" u="sng" smtClean="0">
                <a:latin typeface="Times New Roman" pitchFamily="18" charset="0"/>
              </a:rPr>
              <a:t>(коды по МКБ-10 - A00 - T98);</a:t>
            </a:r>
            <a:r>
              <a:rPr lang="ru-RU" sz="2800" b="1" smtClean="0">
                <a:latin typeface="Times New Roman" pitchFamily="18" charset="0"/>
              </a:rPr>
              <a:t> </a:t>
            </a:r>
            <a:endParaRPr lang="ru-RU" sz="2800" b="1" u="sng" smtClean="0">
              <a:latin typeface="Times New Roman" pitchFamily="18" charset="0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u="sng" smtClean="0">
                <a:latin typeface="Times New Roman" pitchFamily="18" charset="0"/>
              </a:rPr>
              <a:t>2) с профилактической и иными целями</a:t>
            </a:r>
            <a:r>
              <a:rPr lang="ru-RU" sz="2800" b="1" smtClean="0">
                <a:latin typeface="Times New Roman" pitchFamily="18" charset="0"/>
              </a:rPr>
              <a:t> </a:t>
            </a:r>
            <a:r>
              <a:rPr lang="en-US" sz="2800" b="1" smtClean="0">
                <a:latin typeface="Times New Roman" pitchFamily="18" charset="0"/>
              </a:rPr>
              <a:t/>
            </a:r>
            <a:br>
              <a:rPr lang="en-US" sz="28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>(коды по МКБ-10 - Z00 - Z99); </a:t>
            </a:r>
            <a:endParaRPr lang="ru-RU" sz="2800" b="1" u="sng" smtClean="0">
              <a:latin typeface="Times New Roman" pitchFamily="18" charset="0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</a:rPr>
              <a:t>а) для проведения профилактических, оздоровительных и санитарно-просветительных мероприятий (патронажи);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</a:rPr>
              <a:t>б)</a:t>
            </a:r>
            <a:r>
              <a:rPr lang="en-US" sz="2800" smtClean="0">
                <a:latin typeface="Times New Roman" pitchFamily="18" charset="0"/>
              </a:rPr>
              <a:t> </a:t>
            </a:r>
            <a:r>
              <a:rPr lang="ru-RU" sz="2800" smtClean="0">
                <a:latin typeface="Times New Roman" pitchFamily="18" charset="0"/>
              </a:rPr>
              <a:t>посещения по поводу паллиативной медицинской помощи;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</a:rPr>
              <a:t>в) диспансеризация УОВ, ИОВ и т.д.;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</a:rPr>
              <a:t>г) посещения по другим обстоятельствам </a:t>
            </a:r>
            <a:br>
              <a:rPr lang="ru-RU" sz="2800" smtClean="0">
                <a:latin typeface="Times New Roman" pitchFamily="18" charset="0"/>
              </a:rPr>
            </a:br>
            <a:r>
              <a:rPr lang="ru-RU" sz="2800" smtClean="0">
                <a:latin typeface="Times New Roman" pitchFamily="18" charset="0"/>
              </a:rPr>
              <a:t>(таб. 2105 стр. 11 - РАСШИФРОВАТЬ!!!)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81000"/>
            <a:ext cx="8229600" cy="381000"/>
          </a:xfrm>
        </p:spPr>
        <p:txBody>
          <a:bodyPr anchor="ctr"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</a:rPr>
              <a:t>Работа врачей медицинской организации в амбулаторных условиях</a:t>
            </a:r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87748" name="Group 4"/>
          <p:cNvGraphicFramePr>
            <a:graphicFrameLocks noGrp="1"/>
          </p:cNvGraphicFramePr>
          <p:nvPr/>
        </p:nvGraphicFramePr>
        <p:xfrm>
          <a:off x="76200" y="1066800"/>
          <a:ext cx="8839200" cy="5608642"/>
        </p:xfrm>
        <a:graphic>
          <a:graphicData uri="http://schemas.openxmlformats.org/drawingml/2006/table">
            <a:tbl>
              <a:tblPr/>
              <a:tblGrid>
                <a:gridCol w="1166813"/>
                <a:gridCol w="385762"/>
                <a:gridCol w="712788"/>
                <a:gridCol w="782637"/>
                <a:gridCol w="609600"/>
                <a:gridCol w="533400"/>
                <a:gridCol w="574675"/>
                <a:gridCol w="519113"/>
                <a:gridCol w="658812"/>
                <a:gridCol w="685800"/>
                <a:gridCol w="762000"/>
                <a:gridCol w="685800"/>
                <a:gridCol w="762000"/>
              </a:tblGrid>
              <a:tr h="823007"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посещений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посещений (из гр.3) сделано по поводу заболеваний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посещений врачами на дому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2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врачей, включая профилактические - всего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сельскими жителя-ми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взрослыми 18 лет и старше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 0-17 лет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сельских жителей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гр.9: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гр. 12: по поводу заболеваний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2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сельскими жителями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 0-17 лет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поводу заболеваний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 0-17 лет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336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Врачи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2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приемного отделения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стоматологи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2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стоматологи детские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2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стоматологи-ортопеды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2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стоматологи-терапевты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2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стоматологи-хирурги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…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436" name="Rectangle 196"/>
          <p:cNvSpPr>
            <a:spLocks noChangeArrowheads="1"/>
          </p:cNvSpPr>
          <p:nvPr/>
        </p:nvSpPr>
        <p:spPr bwMode="auto">
          <a:xfrm>
            <a:off x="1828800" y="3810000"/>
            <a:ext cx="7010400" cy="16002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Работу врачей-стоматологов, включая деятельность врачей-стоматологов передвижных установок и кабинетов в образовательных учреждениях,  показывают в таблице 2100</a:t>
            </a:r>
            <a:r>
              <a:rPr lang="en-US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в строках с 86 по 90 соответственно занятым должностям. Деятельность стоматологов заполняется по всем графам.</a:t>
            </a:r>
          </a:p>
        </p:txBody>
      </p:sp>
      <p:sp>
        <p:nvSpPr>
          <p:cNvPr id="10437" name="Text Box 197"/>
          <p:cNvSpPr txBox="1">
            <a:spLocks noChangeArrowheads="1"/>
          </p:cNvSpPr>
          <p:nvPr/>
        </p:nvSpPr>
        <p:spPr bwMode="auto">
          <a:xfrm>
            <a:off x="152400" y="735013"/>
            <a:ext cx="1495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1600" b="1">
                <a:latin typeface="Times New Roman" pitchFamily="18" charset="0"/>
                <a:cs typeface="Arial" pitchFamily="34" charset="0"/>
              </a:rPr>
              <a:t>Таблица </a:t>
            </a:r>
            <a:r>
              <a:rPr lang="en-US" sz="1600" b="1">
                <a:latin typeface="Times New Roman" pitchFamily="18" charset="0"/>
                <a:cs typeface="Arial" pitchFamily="34" charset="0"/>
              </a:rPr>
              <a:t>2100</a:t>
            </a:r>
            <a:endParaRPr lang="ru-RU" sz="1600" b="1"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457200"/>
            <a:ext cx="1676400" cy="304800"/>
          </a:xfrm>
        </p:spPr>
        <p:txBody>
          <a:bodyPr anchor="ctr"/>
          <a:lstStyle/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</a:rPr>
              <a:t>Таблица 2101 </a:t>
            </a:r>
          </a:p>
        </p:txBody>
      </p:sp>
      <p:graphicFrame>
        <p:nvGraphicFramePr>
          <p:cNvPr id="108600" name="Group 56"/>
          <p:cNvGraphicFramePr>
            <a:graphicFrameLocks noGrp="1"/>
          </p:cNvGraphicFramePr>
          <p:nvPr>
            <p:ph type="tbl" idx="4294967295"/>
          </p:nvPr>
        </p:nvGraphicFramePr>
        <p:xfrm>
          <a:off x="0" y="838200"/>
          <a:ext cx="8763000" cy="3947006"/>
        </p:xfrm>
        <a:graphic>
          <a:graphicData uri="http://schemas.openxmlformats.org/drawingml/2006/table">
            <a:tbl>
              <a:tblPr/>
              <a:tblGrid>
                <a:gridCol w="6248400"/>
                <a:gridCol w="877888"/>
                <a:gridCol w="1636712"/>
              </a:tblGrid>
              <a:tr h="35046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26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2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Посещения к среднему медицинскому персоналу всего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2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 на ФАПах (включая посещения на дому)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2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из них: на передвижных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2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фельдшерских пунктах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2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из них: на передвижных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27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пунктах неотложной медицинской помощи на дому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(отделениях, кабинетов)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2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сельскому населению всего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2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взрослому населению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0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2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детскому населению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0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17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18" name="Rectangle 57"/>
          <p:cNvSpPr>
            <a:spLocks noChangeArrowheads="1"/>
          </p:cNvSpPr>
          <p:nvPr/>
        </p:nvSpPr>
        <p:spPr bwMode="auto">
          <a:xfrm>
            <a:off x="250825" y="4843463"/>
            <a:ext cx="8713788" cy="20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/>
              <a:t>Из общего числа посещений к среднему медицинскому персоналу (стр. 1), в строке 4 указываются посещения среднего медицинского персонала пунктов неотложной медицинской помощи на дому, </a:t>
            </a:r>
            <a:r>
              <a:rPr lang="ru-RU" b="1">
                <a:solidFill>
                  <a:srgbClr val="990033"/>
                </a:solidFill>
              </a:rPr>
              <a:t>а также в отделениях и кабинетах неотложной помощи</a:t>
            </a:r>
          </a:p>
          <a:p>
            <a:r>
              <a:rPr lang="ru-RU"/>
              <a:t>Из строки 4 выделяется число посещений, выполненных сельскими жителями</a:t>
            </a:r>
          </a:p>
          <a:p>
            <a:r>
              <a:rPr lang="ru-RU"/>
              <a:t>Из строки 4 указываются посещения выполненные к взрослому населению, детскому населению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2017713"/>
            <a:ext cx="8704263" cy="45799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/>
              <a:t>указываются посещения врачами пунктов неотложной медицинской помощи на дому, в том случае, если пункт неотложной помощи на дому организован в медицинской организации в соответствии с требованиями нормативных документов</a:t>
            </a:r>
            <a:endParaRPr lang="en-US" sz="2000" smtClean="0"/>
          </a:p>
          <a:p>
            <a:pPr>
              <a:lnSpc>
                <a:spcPct val="80000"/>
              </a:lnSpc>
            </a:pPr>
            <a:r>
              <a:rPr lang="ru-RU" altLang="zh-CN" sz="2000" smtClean="0">
                <a:cs typeface="方正姚体"/>
              </a:rPr>
              <a:t>пункт  неотложной помощи  на дому является структурным подразделением поликлиники и организован для оказания медицинской помощи при внезапных острых заболеваниях, обострении хронических заболеваний, неопасных для жизни и не требующих экстренной медицинской  помощи </a:t>
            </a:r>
          </a:p>
          <a:p>
            <a:pPr>
              <a:lnSpc>
                <a:spcPct val="80000"/>
              </a:lnSpc>
            </a:pPr>
            <a:r>
              <a:rPr lang="ru-RU" altLang="zh-CN" sz="2000" smtClean="0">
                <a:cs typeface="方正姚体"/>
              </a:rPr>
              <a:t>штатная численность персонала и режим работы пункта неотложной помощи на дому устанавливается руководителем медицинской организации в соответствии с положением о работе пункта </a:t>
            </a:r>
          </a:p>
          <a:p>
            <a:pPr>
              <a:lnSpc>
                <a:spcPct val="80000"/>
              </a:lnSpc>
            </a:pPr>
            <a:r>
              <a:rPr lang="ru-RU" altLang="zh-CN" sz="2000" smtClean="0">
                <a:cs typeface="方正姚体"/>
              </a:rPr>
              <a:t>неотложная помощь на дому осуществляется в течение не более 2 часов после поступления обращения больного или иного лица об оказании неотложной медицинской помощи на дому либо от работника станции скорой медицинской помощи</a:t>
            </a:r>
            <a:endParaRPr lang="ru-RU" sz="2000" smtClean="0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14313"/>
            <a:ext cx="8548687" cy="1701800"/>
          </a:xfrm>
        </p:spPr>
        <p:txBody>
          <a:bodyPr/>
          <a:lstStyle/>
          <a:p>
            <a:pPr marL="18288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</a:rPr>
              <a:t>Таблица 2102</a:t>
            </a:r>
            <a:r>
              <a:rPr lang="en-US" sz="1800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Посещения врачами пунктов неотложной медицинской помощи на дому(кабинетов) (из гр. 9 таблицы 2100):   взрослыми (18 лет и старше) 1___, детьми (0-17 лет) 2___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Включить посещения, выполненные </a:t>
            </a:r>
            <a:r>
              <a:rPr lang="ru-RU" sz="1800" dirty="0" smtClean="0">
                <a:solidFill>
                  <a:srgbClr val="990033"/>
                </a:solidFill>
                <a:latin typeface="Times New Roman" pitchFamily="18" charset="0"/>
                <a:cs typeface="Arial" charset="0"/>
              </a:rPr>
              <a:t>к врачам отделений и кабинетов неотложной помощи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381000"/>
            <a:ext cx="1828800" cy="304800"/>
          </a:xfrm>
        </p:spPr>
        <p:txBody>
          <a:bodyPr anchor="ctr"/>
          <a:lstStyle/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</a:rPr>
              <a:t>Таблица 2105 </a:t>
            </a:r>
          </a:p>
        </p:txBody>
      </p:sp>
      <p:graphicFrame>
        <p:nvGraphicFramePr>
          <p:cNvPr id="109700" name="Group 132"/>
          <p:cNvGraphicFramePr>
            <a:graphicFrameLocks noGrp="1"/>
          </p:cNvGraphicFramePr>
          <p:nvPr>
            <p:ph type="tbl" idx="4294967295"/>
          </p:nvPr>
        </p:nvGraphicFramePr>
        <p:xfrm>
          <a:off x="0" y="762000"/>
          <a:ext cx="8763000" cy="5305419"/>
        </p:xfrm>
        <a:graphic>
          <a:graphicData uri="http://schemas.openxmlformats.org/drawingml/2006/table">
            <a:tbl>
              <a:tblPr/>
              <a:tblGrid>
                <a:gridCol w="3733800"/>
                <a:gridCol w="533400"/>
                <a:gridCol w="1201738"/>
                <a:gridCol w="1008062"/>
                <a:gridCol w="762000"/>
                <a:gridCol w="1524000"/>
              </a:tblGrid>
              <a:tr h="274353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посещений (табл. 2100, стр. 1)  сделано посещений всего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стро-ки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90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сельскими жителями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 0-17 лет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сельскими жителями (из гр. 5)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274353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заболеваниям: всего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в неотложной форме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активных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по диспансерному наблюдению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профилактической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иными целями: 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медицинский осмотр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диспансеризация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комплексный медицинский осмотр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паллиативная помощь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патронаж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прочие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Передвижными: амбулаториями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врачебными бригадами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0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мобильными медицинскими бригадами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0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438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439" name="Rectangle 127"/>
          <p:cNvSpPr>
            <a:spLocks noChangeArrowheads="1"/>
          </p:cNvSpPr>
          <p:nvPr/>
        </p:nvSpPr>
        <p:spPr bwMode="auto">
          <a:xfrm>
            <a:off x="4419600" y="1981200"/>
            <a:ext cx="4419600" cy="19050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строка 1 должна </a:t>
            </a:r>
            <a:endParaRPr lang="en-US" b="1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1" u="sng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быть больше </a:t>
            </a:r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суммы строк 2+3+4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b="1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строка 5 должна быть равна сумме строк </a:t>
            </a:r>
            <a:r>
              <a:rPr lang="en-US" b="1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с 6 по 11</a:t>
            </a:r>
          </a:p>
        </p:txBody>
      </p:sp>
      <p:sp>
        <p:nvSpPr>
          <p:cNvPr id="13440" name="Rectangle 129"/>
          <p:cNvSpPr>
            <a:spLocks noChangeArrowheads="1"/>
          </p:cNvSpPr>
          <p:nvPr/>
        </p:nvSpPr>
        <p:spPr bwMode="auto">
          <a:xfrm>
            <a:off x="4495800" y="4652963"/>
            <a:ext cx="4419600" cy="57626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400" b="1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ПРОЧИЕ (см. ф.  30-ДОП)</a:t>
            </a:r>
            <a:endParaRPr lang="en-US" sz="1400" b="1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3441" name="Rectangle 130"/>
          <p:cNvSpPr>
            <a:spLocks noChangeArrowheads="1"/>
          </p:cNvSpPr>
          <p:nvPr/>
        </p:nvSpPr>
        <p:spPr bwMode="auto">
          <a:xfrm>
            <a:off x="179388" y="6021388"/>
            <a:ext cx="8763000" cy="62071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400" b="1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по графе 3 строка 1 должна быть равна сумме граф 7+8+11 по строке 1 таблицы 2100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400" b="1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по графе 3 сумма строк 1+5 должна быть равна сумме граф 3+9 по строке 1 таблицы 2100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3745</TotalTime>
  <Words>2012</Words>
  <Application>Microsoft Office PowerPoint</Application>
  <PresentationFormat>Экран (4:3)</PresentationFormat>
  <Paragraphs>574</Paragraphs>
  <Slides>26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Воздушный поток</vt:lpstr>
      <vt:lpstr>Ключевые вопросы формирования статистической формы № 30 (посещения, коечный фонд, оборудования, здания)  ф. № 30-СЕЛО </vt:lpstr>
      <vt:lpstr>Слайд 2</vt:lpstr>
      <vt:lpstr>Слайд 3</vt:lpstr>
      <vt:lpstr>РАЗДЕЛ III. ДЕЯТЕЛЬНОСТЬ                         МЕДИЦИНСКОЙ ОРГАНИЗАЦИИ                         ПО ОКАЗАНИЮ МЕДИЦИНСКОЙ                        ПОМОЩИ В АМБУЛАТОРНЫХ                        УСЛОВИЯХ</vt:lpstr>
      <vt:lpstr>Слайд 5</vt:lpstr>
      <vt:lpstr>Работа врачей медицинской организации в амбулаторных условиях</vt:lpstr>
      <vt:lpstr>Таблица 2101 </vt:lpstr>
      <vt:lpstr>Таблица 2102 Посещения врачами пунктов неотложной медицинской помощи на дому(кабинетов) (из гр. 9 таблицы 2100):   взрослыми (18 лет и старше) 1___, детьми (0-17 лет) 2___ Включить посещения, выполненные к врачам отделений и кабинетов неотложной помощи</vt:lpstr>
      <vt:lpstr>Таблица 2105 </vt:lpstr>
      <vt:lpstr>Слайд 10</vt:lpstr>
      <vt:lpstr>Слайд 11</vt:lpstr>
      <vt:lpstr>Слайд 12</vt:lpstr>
      <vt:lpstr>Слайд 13</vt:lpstr>
      <vt:lpstr>Слайд 14</vt:lpstr>
      <vt:lpstr>Слайд 15</vt:lpstr>
      <vt:lpstr>Таблица 3100  Необходимо обратить внимание  на показатель деятельности  стационара:    </vt:lpstr>
      <vt:lpstr>РАЗДЕЛ V. РАБОТА                        ЛЕЧЕБНО-ВСПОМОГАТЕЛЬНЫХ                        ОТДЕЛЕНИЙ (КАБИНЕТОВ) </vt:lpstr>
      <vt:lpstr>РАЗДЕЛ VI. РАБОТА                        ДИАГНОСТИЧЕСКИХ                        ОТДЕЛЕНИЙ (КАБИНЕТОВ) </vt:lpstr>
      <vt:lpstr>ТАБЛИЦЫ 5117, 5302, 5404</vt:lpstr>
      <vt:lpstr>ФОРМА № 30 ТАБЛИЦА 8000</vt:lpstr>
      <vt:lpstr>Слайд 21</vt:lpstr>
      <vt:lpstr>ФОРМА 30 - СЕЛО</vt:lpstr>
      <vt:lpstr>Соответствие таблиц  ф. 30 и ф. 30 СЕЛО</vt:lpstr>
      <vt:lpstr>Соответствие таблиц  ф. 30 и ф. 30 СЕЛО</vt:lpstr>
      <vt:lpstr>Слайд 25</vt:lpstr>
      <vt:lpstr>Слайд 26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Предоставление прав медицинским бюджетным учреждениям, организациям заниматься медицинской деятельностью, приносящей доходы,  и самостоятельно  распоряжаться дополнительными доходами и  закреплённым имуществом</dc:title>
  <dc:creator>Шамшурины</dc:creator>
  <cp:lastModifiedBy>126</cp:lastModifiedBy>
  <cp:revision>193</cp:revision>
  <cp:lastPrinted>2016-12-19T11:17:59Z</cp:lastPrinted>
  <dcterms:created xsi:type="dcterms:W3CDTF">2010-10-28T09:38:57Z</dcterms:created>
  <dcterms:modified xsi:type="dcterms:W3CDTF">2016-12-20T07:04:26Z</dcterms:modified>
</cp:coreProperties>
</file>