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8FAF4"/>
    <a:srgbClr val="16224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4890" autoAdjust="0"/>
    <p:restoredTop sz="91954" autoAdjust="0"/>
  </p:normalViewPr>
  <p:slideViewPr>
    <p:cSldViewPr>
      <p:cViewPr>
        <p:scale>
          <a:sx n="109" d="100"/>
          <a:sy n="109" d="100"/>
        </p:scale>
        <p:origin x="-254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8FA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3933056"/>
          </a:xfrm>
        </p:spPr>
        <p:txBody>
          <a:bodyPr anchor="ctr"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Основные тренды в развитии «электронного» здравоохранения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в 2016 г.</a:t>
            </a:r>
            <a:endParaRPr lang="ru-RU" sz="4000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6992"/>
            <a:ext cx="9144000" cy="367903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62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://www.pravda-tv.ru/wp-content/uploads/2015/12/41421981.jpg"/>
          <p:cNvPicPr>
            <a:picLocks noChangeAspect="1" noChangeArrowheads="1"/>
          </p:cNvPicPr>
          <p:nvPr/>
        </p:nvPicPr>
        <p:blipFill>
          <a:blip r:embed="rId2" cstate="print"/>
          <a:srcRect l="9707" r="6810"/>
          <a:stretch>
            <a:fillRect/>
          </a:stretch>
        </p:blipFill>
        <p:spPr bwMode="auto">
          <a:xfrm>
            <a:off x="323528" y="1556792"/>
            <a:ext cx="3096344" cy="23829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Послание президента Федеральному собранию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01.12.2016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7904" y="1412776"/>
            <a:ext cx="5040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&lt;</a:t>
            </a:r>
            <a:r>
              <a:rPr lang="ru-RU" b="1" dirty="0" smtClean="0">
                <a:solidFill>
                  <a:schemeClr val="bg1"/>
                </a:solidFill>
              </a:rPr>
              <a:t>…</a:t>
            </a:r>
            <a:r>
              <a:rPr lang="en-US" b="1" dirty="0" smtClean="0">
                <a:solidFill>
                  <a:schemeClr val="bg1"/>
                </a:solidFill>
              </a:rPr>
              <a:t>&gt;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сделать удобной и простой запись на приём,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ведение документации.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Нужно освободить врачей от рутины, от заполнения </a:t>
            </a:r>
            <a:r>
              <a:rPr lang="ru-RU" b="1" u="sng" dirty="0" smtClean="0">
                <a:solidFill>
                  <a:schemeClr val="bg1"/>
                </a:solidFill>
              </a:rPr>
              <a:t>вороха отчётов </a:t>
            </a:r>
            <a:r>
              <a:rPr lang="ru-RU" dirty="0" smtClean="0">
                <a:solidFill>
                  <a:schemeClr val="bg1"/>
                </a:solidFill>
              </a:rPr>
              <a:t>и справок,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дать им больше времени для непосредственной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работы с пациентом.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3474874"/>
            <a:ext cx="51480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&lt;</a:t>
            </a:r>
            <a:r>
              <a:rPr lang="ru-RU" b="1" dirty="0" smtClean="0">
                <a:solidFill>
                  <a:schemeClr val="bg1"/>
                </a:solidFill>
              </a:rPr>
              <a:t>…</a:t>
            </a:r>
            <a:r>
              <a:rPr lang="en-US" b="1" dirty="0" smtClean="0">
                <a:solidFill>
                  <a:schemeClr val="bg1"/>
                </a:solidFill>
              </a:rPr>
              <a:t>&gt;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подключить к скоростному интернету все больницы и поликлиники нашей страны.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Это позволит врачам даже в отдалённом городе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или посёлке использовать возможности </a:t>
            </a:r>
            <a:r>
              <a:rPr lang="ru-RU" dirty="0" err="1" smtClean="0">
                <a:solidFill>
                  <a:schemeClr val="bg1"/>
                </a:solidFill>
              </a:rPr>
              <a:t>телемедицины</a:t>
            </a:r>
            <a:r>
              <a:rPr lang="ru-RU" dirty="0" smtClean="0">
                <a:solidFill>
                  <a:schemeClr val="bg1"/>
                </a:solidFill>
              </a:rPr>
              <a:t>, быстро получать консультации коллег из региональных или федеральных клиник.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423" y="5432550"/>
            <a:ext cx="1155641" cy="1309508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755576" y="1124744"/>
            <a:ext cx="7632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8FA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77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Заседание Совета по стратегическому развитию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и приоритетным проектам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31.08.2016 г.</a:t>
            </a:r>
            <a:endParaRPr lang="ru-RU" sz="2800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63054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Развитие цифровых технологий в медицине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851920" y="2219379"/>
            <a:ext cx="5220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Присоединение </a:t>
            </a:r>
            <a:r>
              <a:rPr lang="ru-RU" b="1" dirty="0" smtClean="0"/>
              <a:t>всех медицинских организаций</a:t>
            </a:r>
            <a:br>
              <a:rPr lang="ru-RU" b="1" dirty="0" smtClean="0"/>
            </a:br>
            <a:r>
              <a:rPr lang="ru-RU" b="1" dirty="0" smtClean="0"/>
              <a:t>к</a:t>
            </a:r>
            <a:r>
              <a:rPr lang="ru-RU" dirty="0" smtClean="0"/>
              <a:t> </a:t>
            </a:r>
            <a:r>
              <a:rPr lang="ru-RU" dirty="0" smtClean="0"/>
              <a:t>единой государственной информационной системой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51920" y="4656618"/>
            <a:ext cx="5220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Личный кабинет пациента «Моё здоровье»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портале государственных услуг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851920" y="3443515"/>
            <a:ext cx="52565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Доступ к </a:t>
            </a:r>
            <a:r>
              <a:rPr lang="ru-RU" b="1" dirty="0" err="1" smtClean="0"/>
              <a:t>телемедицинским</a:t>
            </a:r>
            <a:r>
              <a:rPr lang="ru-RU" b="1" dirty="0" smtClean="0"/>
              <a:t> консультациям</a:t>
            </a:r>
          </a:p>
          <a:p>
            <a:r>
              <a:rPr lang="ru-RU" dirty="0" smtClean="0"/>
              <a:t>с соответствующими организациями</a:t>
            </a:r>
            <a:br>
              <a:rPr lang="ru-RU" dirty="0" smtClean="0"/>
            </a:br>
            <a:r>
              <a:rPr lang="ru-RU" dirty="0" smtClean="0"/>
              <a:t>необходимого  профиля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043608" y="5662989"/>
            <a:ext cx="8100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7188">
              <a:buFont typeface="Arial" pitchFamily="34" charset="0"/>
              <a:buChar char="•"/>
            </a:pPr>
            <a:r>
              <a:rPr lang="ru-RU" b="1" dirty="0" smtClean="0"/>
              <a:t>Комплексное улучшение уровня оказания медицинской помощи</a:t>
            </a:r>
          </a:p>
          <a:p>
            <a:pPr indent="357188">
              <a:buFont typeface="Arial" pitchFamily="34" charset="0"/>
              <a:buChar char="•"/>
            </a:pPr>
            <a:r>
              <a:rPr lang="ru-RU" b="1" dirty="0" smtClean="0"/>
              <a:t>Партнёрство пациента и медицинской организации</a:t>
            </a:r>
            <a:endParaRPr lang="ru-RU" b="1" dirty="0"/>
          </a:p>
        </p:txBody>
      </p:sp>
      <p:pic>
        <p:nvPicPr>
          <p:cNvPr id="11" name="Содержимое 3" descr="Skvortcova_v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45" y="2278613"/>
            <a:ext cx="3084128" cy="2919062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755576" y="1340768"/>
            <a:ext cx="7632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8FA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Поручение заместителя Председателя Правительства Аркадия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</a:rPr>
              <a:t>Дворковича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53310"/>
            <a:ext cx="8291264" cy="52320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Мероприятия проекта «дорожной карты»</a:t>
            </a:r>
            <a:br>
              <a:rPr lang="ru-RU" sz="2400" dirty="0" smtClean="0"/>
            </a:br>
            <a:r>
              <a:rPr lang="ru-RU" sz="2400" b="1" dirty="0" smtClean="0"/>
              <a:t>по развитию </a:t>
            </a:r>
            <a:r>
              <a:rPr lang="ru-RU" sz="2400" b="1" dirty="0" err="1" smtClean="0"/>
              <a:t>телемедицинских</a:t>
            </a:r>
            <a:r>
              <a:rPr lang="ru-RU" sz="2400" b="1" dirty="0" smtClean="0"/>
              <a:t> технологий:</a:t>
            </a:r>
          </a:p>
          <a:p>
            <a:pPr marL="3675063" indent="-357188"/>
            <a:r>
              <a:rPr lang="ru-RU" sz="2400" dirty="0" smtClean="0"/>
              <a:t>Нормативно- правовые,</a:t>
            </a:r>
            <a:endParaRPr lang="ru-RU" sz="2400" dirty="0" smtClean="0"/>
          </a:p>
          <a:p>
            <a:pPr marL="3675063" indent="-357188"/>
            <a:r>
              <a:rPr lang="ru-RU" sz="2400" dirty="0" smtClean="0"/>
              <a:t>Организационные,</a:t>
            </a:r>
            <a:endParaRPr lang="ru-RU" sz="2400" dirty="0" smtClean="0"/>
          </a:p>
          <a:p>
            <a:pPr marL="3675063" indent="-357188"/>
            <a:r>
              <a:rPr lang="ru-RU" sz="2400" dirty="0" smtClean="0"/>
              <a:t>Финансово-экономические. </a:t>
            </a:r>
            <a:endParaRPr lang="ru-RU" sz="2400" dirty="0" smtClean="0"/>
          </a:p>
          <a:p>
            <a:pPr marL="3675063" indent="-357188">
              <a:buNone/>
            </a:pPr>
            <a:endParaRPr lang="ru-RU" sz="1800" dirty="0" smtClean="0"/>
          </a:p>
          <a:p>
            <a:pPr marL="3675063" indent="-357188">
              <a:buNone/>
            </a:pPr>
            <a:endParaRPr lang="ru-RU" sz="1800" dirty="0" smtClean="0"/>
          </a:p>
          <a:p>
            <a:pPr marL="3675063" indent="-357188"/>
            <a:r>
              <a:rPr lang="ru-RU" sz="2000" dirty="0" smtClean="0"/>
              <a:t>Изменения </a:t>
            </a:r>
            <a:r>
              <a:rPr lang="ru-RU" sz="2000" dirty="0" smtClean="0"/>
              <a:t>в Федеральный закон </a:t>
            </a:r>
            <a:r>
              <a:rPr lang="ru-RU" sz="2000" b="1" dirty="0" smtClean="0"/>
              <a:t>№ </a:t>
            </a:r>
            <a:r>
              <a:rPr lang="ru-RU" sz="2000" b="1" dirty="0" smtClean="0"/>
              <a:t>323  </a:t>
            </a:r>
          </a:p>
          <a:p>
            <a:pPr marL="3675063" indent="-357188">
              <a:buNone/>
            </a:pPr>
            <a:r>
              <a:rPr lang="ru-RU" sz="2000" dirty="0" smtClean="0"/>
              <a:t>«Об </a:t>
            </a:r>
            <a:r>
              <a:rPr lang="ru-RU" sz="2000" dirty="0" smtClean="0"/>
              <a:t>основах охраны здоровья граждан</a:t>
            </a:r>
            <a:r>
              <a:rPr lang="ru-RU" sz="2000" dirty="0" smtClean="0"/>
              <a:t>»,</a:t>
            </a:r>
          </a:p>
          <a:p>
            <a:r>
              <a:rPr lang="ru-RU" sz="2000" dirty="0" smtClean="0"/>
              <a:t>Принятие </a:t>
            </a:r>
            <a:r>
              <a:rPr lang="ru-RU" sz="2000" dirty="0" smtClean="0"/>
              <a:t>стандартов безопасного обмена данными </a:t>
            </a:r>
            <a:r>
              <a:rPr lang="ru-RU" sz="2000" dirty="0" smtClean="0"/>
              <a:t>между компьютерными </a:t>
            </a:r>
            <a:r>
              <a:rPr lang="ru-RU" sz="2000" dirty="0" smtClean="0"/>
              <a:t>системами </a:t>
            </a:r>
            <a:r>
              <a:rPr lang="ru-RU" sz="2000" dirty="0" smtClean="0"/>
              <a:t>клиник </a:t>
            </a:r>
            <a:r>
              <a:rPr lang="ru-RU" sz="2000" dirty="0" smtClean="0"/>
              <a:t>и стандартов дистанционного медицинского </a:t>
            </a:r>
            <a:r>
              <a:rPr lang="ru-RU" sz="2000" dirty="0" smtClean="0"/>
              <a:t>оборудования.</a:t>
            </a:r>
            <a:endParaRPr lang="ru-RU" sz="2000" dirty="0"/>
          </a:p>
        </p:txBody>
      </p:sp>
      <p:pic>
        <p:nvPicPr>
          <p:cNvPr id="2050" name="Picture 2" descr="Image result for аркадий дворкович"/>
          <p:cNvPicPr>
            <a:picLocks noChangeAspect="1" noChangeArrowheads="1"/>
          </p:cNvPicPr>
          <p:nvPr/>
        </p:nvPicPr>
        <p:blipFill>
          <a:blip r:embed="rId2" cstate="print"/>
          <a:srcRect r="8990"/>
          <a:stretch>
            <a:fillRect/>
          </a:stretch>
        </p:blipFill>
        <p:spPr bwMode="auto">
          <a:xfrm>
            <a:off x="467544" y="2949454"/>
            <a:ext cx="3024336" cy="2223146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755576" y="1124744"/>
            <a:ext cx="7632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8FA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>Унификация процедуры электронной идентификации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501122" cy="48577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 smtClean="0"/>
              <a:t>Создание государственной системы</a:t>
            </a:r>
            <a:br>
              <a:rPr lang="ru-RU" sz="2800" b="1" dirty="0" smtClean="0"/>
            </a:br>
            <a:r>
              <a:rPr lang="ru-RU" sz="2800" b="1" dirty="0" smtClean="0"/>
              <a:t>удостоверяющих центров</a:t>
            </a:r>
          </a:p>
          <a:p>
            <a:pPr marL="0" indent="0">
              <a:buNone/>
            </a:pPr>
            <a:r>
              <a:rPr lang="ru-RU" sz="2400" dirty="0" smtClean="0"/>
              <a:t>проект ФЗ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err="1" smtClean="0"/>
              <a:t>Минкомсвязи</a:t>
            </a:r>
            <a:r>
              <a:rPr lang="ru-RU" sz="2400" dirty="0" smtClean="0"/>
              <a:t> </a:t>
            </a:r>
            <a:r>
              <a:rPr lang="ru-RU" sz="2400" dirty="0" smtClean="0"/>
              <a:t>РФ совместно с ФСБ РФ,</a:t>
            </a:r>
            <a:br>
              <a:rPr lang="ru-RU" sz="2400" dirty="0" smtClean="0"/>
            </a:br>
            <a:r>
              <a:rPr lang="ru-RU" sz="2400" dirty="0" smtClean="0"/>
              <a:t>Минэкономразвития и Минфином</a:t>
            </a:r>
          </a:p>
          <a:p>
            <a:pPr marL="0" indent="0">
              <a:buNone/>
            </a:pPr>
            <a:r>
              <a:rPr lang="ru-RU" sz="2800" b="1" dirty="0" smtClean="0"/>
              <a:t>	</a:t>
            </a:r>
          </a:p>
          <a:p>
            <a:pPr marL="0" indent="0">
              <a:buNone/>
            </a:pPr>
            <a:r>
              <a:rPr lang="ru-RU" sz="2800" b="1" dirty="0" smtClean="0"/>
              <a:t>Подписание электронных </a:t>
            </a:r>
            <a:endParaRPr lang="ru-RU" sz="2800" b="1" dirty="0" smtClean="0"/>
          </a:p>
          <a:p>
            <a:pPr marL="0" indent="0">
              <a:buNone/>
            </a:pPr>
            <a:r>
              <a:rPr lang="ru-RU" sz="2800" b="1" dirty="0" smtClean="0"/>
              <a:t>документов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200" dirty="0" smtClean="0"/>
              <a:t>для совершенствования юридически </a:t>
            </a:r>
            <a:endParaRPr lang="ru-RU" sz="2200" dirty="0" smtClean="0"/>
          </a:p>
          <a:p>
            <a:pPr marL="0" indent="0">
              <a:buNone/>
            </a:pPr>
            <a:r>
              <a:rPr lang="ru-RU" sz="2200" dirty="0" smtClean="0"/>
              <a:t>значимых действий при </a:t>
            </a:r>
            <a:r>
              <a:rPr lang="ru-RU" sz="2200" dirty="0" smtClean="0"/>
              <a:t>предоставлении </a:t>
            </a:r>
            <a:endParaRPr lang="ru-RU" sz="2200" dirty="0" smtClean="0"/>
          </a:p>
          <a:p>
            <a:pPr marL="0" indent="0">
              <a:buNone/>
            </a:pPr>
            <a:r>
              <a:rPr lang="ru-RU" sz="2200" b="1" dirty="0" smtClean="0"/>
              <a:t>государственных </a:t>
            </a:r>
            <a:r>
              <a:rPr lang="ru-RU" sz="2200" b="1" dirty="0" smtClean="0"/>
              <a:t>услуг</a:t>
            </a:r>
            <a:endParaRPr lang="ru-RU" sz="22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55576" y="1124744"/>
            <a:ext cx="7632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 descr="79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000372"/>
            <a:ext cx="3625212" cy="364333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16070</TotalTime>
  <Words>81</Words>
  <Application>Microsoft Office PowerPoint</Application>
  <PresentationFormat>Экран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Послание президента Федеральному собранию 01.12.2016</vt:lpstr>
      <vt:lpstr>Заседание Совета по стратегическому развитию и приоритетным проектам  31.08.2016 г.</vt:lpstr>
      <vt:lpstr>Поручение заместителя Председателя Правительства Аркадия Дворковича</vt:lpstr>
      <vt:lpstr> Унификация процедуры электронной идентификации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user01</dc:creator>
  <cp:lastModifiedBy>user01</cp:lastModifiedBy>
  <cp:revision>1185</cp:revision>
  <dcterms:created xsi:type="dcterms:W3CDTF">2016-12-06T10:50:29Z</dcterms:created>
  <dcterms:modified xsi:type="dcterms:W3CDTF">2016-12-19T13:17:57Z</dcterms:modified>
</cp:coreProperties>
</file>